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256" r:id="rId2"/>
    <p:sldId id="2147483505" r:id="rId3"/>
    <p:sldId id="2147483507" r:id="rId4"/>
  </p:sldIdLst>
  <p:sldSz cx="10693400" cy="7562850"/>
  <p:notesSz cx="10693400" cy="75628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E6F4"/>
    <a:srgbClr val="3CBCD9"/>
    <a:srgbClr val="0060AC"/>
    <a:srgbClr val="F9E0D6"/>
    <a:srgbClr val="BEDDFF"/>
    <a:srgbClr val="E36331"/>
    <a:srgbClr val="0057B7"/>
    <a:srgbClr val="1C29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2E6100-CA9B-4C31-837A-7D31AD6F28C9}" v="1" dt="2026-08-03T16:03:38.673"/>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36" d="100"/>
          <a:sy n="136" d="100"/>
        </p:scale>
        <p:origin x="150" y="51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notesMaster" Target="notesMasters/notesMaster1.xml"/><Relationship Id="rId1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ergus Naughton" userId="dd91d511-816d-4574-ae6d-5fecdbea27cf" providerId="ADAL" clId="{8F802F16-D108-4016-A696-A850DA3541FB}"/>
    <pc:docChg chg="undo custSel addSld delSld modSld">
      <pc:chgData name="Fergus Naughton" userId="dd91d511-816d-4574-ae6d-5fecdbea27cf" providerId="ADAL" clId="{8F802F16-D108-4016-A696-A850DA3541FB}" dt="2026-08-03T16:04:17.003" v="306" actId="20577"/>
      <pc:docMkLst>
        <pc:docMk/>
      </pc:docMkLst>
      <pc:sldChg chg="modSp add mod">
        <pc:chgData name="Fergus Naughton" userId="dd91d511-816d-4574-ae6d-5fecdbea27cf" providerId="ADAL" clId="{8F802F16-D108-4016-A696-A850DA3541FB}" dt="2026-08-03T16:04:17.003" v="306" actId="20577"/>
        <pc:sldMkLst>
          <pc:docMk/>
          <pc:sldMk cId="0" sldId="2147483507"/>
        </pc:sldMkLst>
        <pc:spChg chg="mod">
          <ac:chgData name="Fergus Naughton" userId="dd91d511-816d-4574-ae6d-5fecdbea27cf" providerId="ADAL" clId="{8F802F16-D108-4016-A696-A850DA3541FB}" dt="2026-08-03T16:04:17.003" v="306" actId="20577"/>
          <ac:spMkLst>
            <pc:docMk/>
            <pc:sldMk cId="0" sldId="2147483507"/>
            <ac:spMk id="2" creationId="{00000000-0000-0000-0000-000000000000}"/>
          </ac:spMkLst>
        </pc:spChg>
        <pc:spChg chg="mod">
          <ac:chgData name="Fergus Naughton" userId="dd91d511-816d-4574-ae6d-5fecdbea27cf" providerId="ADAL" clId="{8F802F16-D108-4016-A696-A850DA3541FB}" dt="2026-07-22T18:15:54.339" v="228" actId="1076"/>
          <ac:spMkLst>
            <pc:docMk/>
            <pc:sldMk cId="0" sldId="2147483507"/>
            <ac:spMk id="3" creationId="{00000000-0000-0000-0000-000000000000}"/>
          </ac:spMkLst>
        </pc:spChg>
        <pc:spChg chg="mod">
          <ac:chgData name="Fergus Naughton" userId="dd91d511-816d-4574-ae6d-5fecdbea27cf" providerId="ADAL" clId="{8F802F16-D108-4016-A696-A850DA3541FB}" dt="2026-07-22T18:19:26.491" v="253" actId="1076"/>
          <ac:spMkLst>
            <pc:docMk/>
            <pc:sldMk cId="0" sldId="2147483507"/>
            <ac:spMk id="4" creationId="{00000000-0000-0000-0000-000000000000}"/>
          </ac:spMkLst>
        </pc:spChg>
        <pc:spChg chg="mod">
          <ac:chgData name="Fergus Naughton" userId="dd91d511-816d-4574-ae6d-5fecdbea27cf" providerId="ADAL" clId="{8F802F16-D108-4016-A696-A850DA3541FB}" dt="2026-07-22T18:19:26.491" v="253" actId="1076"/>
          <ac:spMkLst>
            <pc:docMk/>
            <pc:sldMk cId="0" sldId="2147483507"/>
            <ac:spMk id="5" creationId="{00000000-0000-0000-0000-000000000000}"/>
          </ac:spMkLst>
        </pc:spChg>
        <pc:spChg chg="mod">
          <ac:chgData name="Fergus Naughton" userId="dd91d511-816d-4574-ae6d-5fecdbea27cf" providerId="ADAL" clId="{8F802F16-D108-4016-A696-A850DA3541FB}" dt="2026-07-22T18:19:26.491" v="253" actId="1076"/>
          <ac:spMkLst>
            <pc:docMk/>
            <pc:sldMk cId="0" sldId="2147483507"/>
            <ac:spMk id="6" creationId="{00000000-0000-0000-0000-000000000000}"/>
          </ac:spMkLst>
        </pc:spChg>
        <pc:spChg chg="mod">
          <ac:chgData name="Fergus Naughton" userId="dd91d511-816d-4574-ae6d-5fecdbea27cf" providerId="ADAL" clId="{8F802F16-D108-4016-A696-A850DA3541FB}" dt="2026-07-22T18:19:26.491" v="253" actId="1076"/>
          <ac:spMkLst>
            <pc:docMk/>
            <pc:sldMk cId="0" sldId="2147483507"/>
            <ac:spMk id="7" creationId="{00000000-0000-0000-0000-000000000000}"/>
          </ac:spMkLst>
        </pc:spChg>
        <pc:grpChg chg="mod">
          <ac:chgData name="Fergus Naughton" userId="dd91d511-816d-4574-ae6d-5fecdbea27cf" providerId="ADAL" clId="{8F802F16-D108-4016-A696-A850DA3541FB}" dt="2026-07-22T18:19:21.436" v="252" actId="1076"/>
          <ac:grpSpMkLst>
            <pc:docMk/>
            <pc:sldMk cId="0" sldId="2147483507"/>
            <ac:grpSpMk id="9" creationId="{00000000-0000-0000-0000-000000000000}"/>
          </ac:grpSpMkLst>
        </pc:grpChg>
        <pc:picChg chg="mod">
          <ac:chgData name="Fergus Naughton" userId="dd91d511-816d-4574-ae6d-5fecdbea27cf" providerId="ADAL" clId="{8F802F16-D108-4016-A696-A850DA3541FB}" dt="2026-07-22T18:16:54.529" v="239" actId="1076"/>
          <ac:picMkLst>
            <pc:docMk/>
            <pc:sldMk cId="0" sldId="2147483507"/>
            <ac:picMk id="8"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633913" cy="379413"/>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6057900" y="0"/>
            <a:ext cx="4632325" cy="379413"/>
          </a:xfrm>
          <a:prstGeom prst="rect">
            <a:avLst/>
          </a:prstGeom>
        </p:spPr>
        <p:txBody>
          <a:bodyPr vert="horz" lIns="91440" tIns="45720" rIns="91440" bIns="45720" rtlCol="0"/>
          <a:lstStyle>
            <a:lvl1pPr algn="r">
              <a:defRPr sz="1200"/>
            </a:lvl1pPr>
          </a:lstStyle>
          <a:p>
            <a:fld id="{D85532AC-477B-4DBF-808C-197E3613A127}" type="datetimeFigureOut">
              <a:rPr lang="en-GB" smtClean="0"/>
              <a:t>03/08/2026</a:t>
            </a:fld>
            <a:endParaRPr lang="en-GB" dirty="0"/>
          </a:p>
        </p:txBody>
      </p:sp>
      <p:sp>
        <p:nvSpPr>
          <p:cNvPr id="4" name="Slide Image Placeholder 3"/>
          <p:cNvSpPr>
            <a:spLocks noGrp="1" noRot="1" noChangeAspect="1"/>
          </p:cNvSpPr>
          <p:nvPr>
            <p:ph type="sldImg" idx="2"/>
          </p:nvPr>
        </p:nvSpPr>
        <p:spPr>
          <a:xfrm>
            <a:off x="3543300" y="946150"/>
            <a:ext cx="3606800" cy="2551113"/>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1069975" y="3640138"/>
            <a:ext cx="8553450" cy="29781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7183438"/>
            <a:ext cx="4633913" cy="379412"/>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6057900" y="7183438"/>
            <a:ext cx="4632325" cy="379412"/>
          </a:xfrm>
          <a:prstGeom prst="rect">
            <a:avLst/>
          </a:prstGeom>
        </p:spPr>
        <p:txBody>
          <a:bodyPr vert="horz" lIns="91440" tIns="45720" rIns="91440" bIns="45720" rtlCol="0" anchor="b"/>
          <a:lstStyle>
            <a:lvl1pPr algn="r">
              <a:defRPr sz="1200"/>
            </a:lvl1pPr>
          </a:lstStyle>
          <a:p>
            <a:fld id="{A7631E79-03AB-4BD2-97A9-B58F52DDE301}" type="slidenum">
              <a:rPr lang="en-GB" smtClean="0"/>
              <a:t>‹#›</a:t>
            </a:fld>
            <a:endParaRPr lang="en-GB" dirty="0"/>
          </a:p>
        </p:txBody>
      </p:sp>
    </p:spTree>
    <p:extLst>
      <p:ext uri="{BB962C8B-B14F-4D97-AF65-F5344CB8AC3E}">
        <p14:creationId xmlns:p14="http://schemas.microsoft.com/office/powerpoint/2010/main" val="9944218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7631E79-03AB-4BD2-97A9-B58F52DDE301}" type="slidenum">
              <a:rPr lang="en-GB" smtClean="0"/>
              <a:t>1</a:t>
            </a:fld>
            <a:endParaRPr lang="en-GB" dirty="0"/>
          </a:p>
        </p:txBody>
      </p:sp>
    </p:spTree>
    <p:extLst>
      <p:ext uri="{BB962C8B-B14F-4D97-AF65-F5344CB8AC3E}">
        <p14:creationId xmlns:p14="http://schemas.microsoft.com/office/powerpoint/2010/main" val="38939637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7631E79-03AB-4BD2-97A9-B58F52DDE301}" type="slidenum">
              <a:rPr lang="en-GB" smtClean="0"/>
              <a:t>3</a:t>
            </a:fld>
            <a:endParaRPr lang="en-GB" dirty="0"/>
          </a:p>
        </p:txBody>
      </p:sp>
    </p:spTree>
    <p:extLst>
      <p:ext uri="{BB962C8B-B14F-4D97-AF65-F5344CB8AC3E}">
        <p14:creationId xmlns:p14="http://schemas.microsoft.com/office/powerpoint/2010/main" val="33228625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02005" y="2344483"/>
            <a:ext cx="9089390" cy="1588198"/>
          </a:xfrm>
          <a:prstGeom prst="rect">
            <a:avLst/>
          </a:prstGeom>
        </p:spPr>
        <p:txBody>
          <a:bodyPr wrap="square" lIns="0" tIns="0" rIns="0" bIns="0">
            <a:spAutoFit/>
          </a:bodyPr>
          <a:lstStyle>
            <a:lvl1pPr>
              <a:defRPr sz="2000" b="1" i="0">
                <a:solidFill>
                  <a:schemeClr val="bg1"/>
                </a:solidFill>
                <a:latin typeface="Sharp Sans Display No1 Semibold"/>
                <a:cs typeface="Sharp Sans Display No1 Semibold"/>
              </a:defRPr>
            </a:lvl1pPr>
          </a:lstStyle>
          <a:p>
            <a:endParaRPr/>
          </a:p>
        </p:txBody>
      </p:sp>
      <p:sp>
        <p:nvSpPr>
          <p:cNvPr id="3" name="Holder 3"/>
          <p:cNvSpPr>
            <a:spLocks noGrp="1"/>
          </p:cNvSpPr>
          <p:nvPr>
            <p:ph type="subTitle" idx="4"/>
          </p:nvPr>
        </p:nvSpPr>
        <p:spPr>
          <a:xfrm>
            <a:off x="1604010" y="4235196"/>
            <a:ext cx="7485380" cy="189071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8/3/2026</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1" i="0">
                <a:solidFill>
                  <a:schemeClr val="bg1"/>
                </a:solidFill>
                <a:latin typeface="Sharp Sans Display No1 Semibold"/>
                <a:cs typeface="Sharp Sans Display No1 Semibold"/>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8/3/2026</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12"/>
            <a:ext cx="6474460" cy="7560309"/>
          </a:xfrm>
          <a:custGeom>
            <a:avLst/>
            <a:gdLst/>
            <a:ahLst/>
            <a:cxnLst/>
            <a:rect l="l" t="t" r="r" b="b"/>
            <a:pathLst>
              <a:path w="6474460" h="7560309">
                <a:moveTo>
                  <a:pt x="6474002" y="0"/>
                </a:moveTo>
                <a:lnTo>
                  <a:pt x="0" y="0"/>
                </a:lnTo>
                <a:lnTo>
                  <a:pt x="0" y="7559992"/>
                </a:lnTo>
                <a:lnTo>
                  <a:pt x="6474002" y="7559992"/>
                </a:lnTo>
                <a:lnTo>
                  <a:pt x="6474002" y="0"/>
                </a:lnTo>
                <a:close/>
              </a:path>
            </a:pathLst>
          </a:custGeom>
          <a:solidFill>
            <a:srgbClr val="151344"/>
          </a:solidFill>
        </p:spPr>
        <p:txBody>
          <a:bodyPr wrap="square" lIns="0" tIns="0" rIns="0" bIns="0" rtlCol="0"/>
          <a:lstStyle/>
          <a:p>
            <a:endParaRPr dirty="0"/>
          </a:p>
        </p:txBody>
      </p:sp>
      <p:sp>
        <p:nvSpPr>
          <p:cNvPr id="17" name="bg object 17"/>
          <p:cNvSpPr/>
          <p:nvPr/>
        </p:nvSpPr>
        <p:spPr>
          <a:xfrm>
            <a:off x="540000" y="1218481"/>
            <a:ext cx="2607310" cy="0"/>
          </a:xfrm>
          <a:custGeom>
            <a:avLst/>
            <a:gdLst/>
            <a:ahLst/>
            <a:cxnLst/>
            <a:rect l="l" t="t" r="r" b="b"/>
            <a:pathLst>
              <a:path w="2607310">
                <a:moveTo>
                  <a:pt x="0" y="0"/>
                </a:moveTo>
                <a:lnTo>
                  <a:pt x="2607005" y="0"/>
                </a:lnTo>
              </a:path>
            </a:pathLst>
          </a:custGeom>
          <a:ln w="6350">
            <a:solidFill>
              <a:srgbClr val="FFFFFF"/>
            </a:solidFill>
          </a:ln>
        </p:spPr>
        <p:txBody>
          <a:bodyPr wrap="square" lIns="0" tIns="0" rIns="0" bIns="0" rtlCol="0"/>
          <a:lstStyle/>
          <a:p>
            <a:endParaRPr dirty="0"/>
          </a:p>
        </p:txBody>
      </p:sp>
      <p:sp>
        <p:nvSpPr>
          <p:cNvPr id="18" name="bg object 18"/>
          <p:cNvSpPr/>
          <p:nvPr/>
        </p:nvSpPr>
        <p:spPr>
          <a:xfrm>
            <a:off x="540000" y="4618080"/>
            <a:ext cx="2607310" cy="0"/>
          </a:xfrm>
          <a:custGeom>
            <a:avLst/>
            <a:gdLst/>
            <a:ahLst/>
            <a:cxnLst/>
            <a:rect l="l" t="t" r="r" b="b"/>
            <a:pathLst>
              <a:path w="2607310">
                <a:moveTo>
                  <a:pt x="0" y="0"/>
                </a:moveTo>
                <a:lnTo>
                  <a:pt x="2607005" y="0"/>
                </a:lnTo>
              </a:path>
            </a:pathLst>
          </a:custGeom>
          <a:ln w="6350">
            <a:solidFill>
              <a:srgbClr val="FFFFFF"/>
            </a:solidFill>
          </a:ln>
        </p:spPr>
        <p:txBody>
          <a:bodyPr wrap="square" lIns="0" tIns="0" rIns="0" bIns="0" rtlCol="0"/>
          <a:lstStyle/>
          <a:p>
            <a:endParaRPr dirty="0"/>
          </a:p>
        </p:txBody>
      </p:sp>
      <p:sp>
        <p:nvSpPr>
          <p:cNvPr id="2" name="Holder 2"/>
          <p:cNvSpPr>
            <a:spLocks noGrp="1"/>
          </p:cNvSpPr>
          <p:nvPr>
            <p:ph type="title"/>
          </p:nvPr>
        </p:nvSpPr>
        <p:spPr/>
        <p:txBody>
          <a:bodyPr lIns="0" tIns="0" rIns="0" bIns="0"/>
          <a:lstStyle>
            <a:lvl1pPr>
              <a:defRPr sz="2000" b="1" i="0">
                <a:solidFill>
                  <a:schemeClr val="bg1"/>
                </a:solidFill>
                <a:latin typeface="Sharp Sans Display No1 Semibold"/>
                <a:cs typeface="Sharp Sans Display No1 Semibold"/>
              </a:defRPr>
            </a:lvl1pPr>
          </a:lstStyle>
          <a:p>
            <a:endParaRPr/>
          </a:p>
        </p:txBody>
      </p:sp>
      <p:sp>
        <p:nvSpPr>
          <p:cNvPr id="3" name="Holder 3"/>
          <p:cNvSpPr>
            <a:spLocks noGrp="1"/>
          </p:cNvSpPr>
          <p:nvPr>
            <p:ph sz="half" idx="2"/>
          </p:nvPr>
        </p:nvSpPr>
        <p:spPr>
          <a:xfrm>
            <a:off x="534670" y="1739455"/>
            <a:ext cx="4651629" cy="499148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507101" y="1739455"/>
            <a:ext cx="4651629" cy="499148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8/3/2026</a:t>
            </a:fld>
            <a:endParaRPr lang="en-US"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000" b="1" i="0">
                <a:solidFill>
                  <a:schemeClr val="bg1"/>
                </a:solidFill>
                <a:latin typeface="Sharp Sans Display No1 Semibold"/>
                <a:cs typeface="Sharp Sans Display No1 Semibold"/>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8/3/2026</a:t>
            </a:fld>
            <a:endParaRPr lang="en-US"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8/3/2026</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12"/>
            <a:ext cx="4218305" cy="7560309"/>
          </a:xfrm>
          <a:custGeom>
            <a:avLst/>
            <a:gdLst/>
            <a:ahLst/>
            <a:cxnLst/>
            <a:rect l="l" t="t" r="r" b="b"/>
            <a:pathLst>
              <a:path w="4218305" h="7560309">
                <a:moveTo>
                  <a:pt x="4218000" y="0"/>
                </a:moveTo>
                <a:lnTo>
                  <a:pt x="0" y="0"/>
                </a:lnTo>
                <a:lnTo>
                  <a:pt x="0" y="7559992"/>
                </a:lnTo>
                <a:lnTo>
                  <a:pt x="4218000" y="7559992"/>
                </a:lnTo>
                <a:lnTo>
                  <a:pt x="4218000" y="0"/>
                </a:lnTo>
                <a:close/>
              </a:path>
            </a:pathLst>
          </a:custGeom>
          <a:solidFill>
            <a:srgbClr val="151344"/>
          </a:solidFill>
        </p:spPr>
        <p:txBody>
          <a:bodyPr wrap="square" lIns="0" tIns="0" rIns="0" bIns="0" rtlCol="0"/>
          <a:lstStyle/>
          <a:p>
            <a:endParaRPr dirty="0"/>
          </a:p>
        </p:txBody>
      </p:sp>
      <p:sp>
        <p:nvSpPr>
          <p:cNvPr id="2" name="Holder 2"/>
          <p:cNvSpPr>
            <a:spLocks noGrp="1"/>
          </p:cNvSpPr>
          <p:nvPr>
            <p:ph type="title"/>
          </p:nvPr>
        </p:nvSpPr>
        <p:spPr>
          <a:xfrm>
            <a:off x="527300" y="463805"/>
            <a:ext cx="1400175" cy="635000"/>
          </a:xfrm>
          <a:prstGeom prst="rect">
            <a:avLst/>
          </a:prstGeom>
        </p:spPr>
        <p:txBody>
          <a:bodyPr wrap="square" lIns="0" tIns="0" rIns="0" bIns="0">
            <a:spAutoFit/>
          </a:bodyPr>
          <a:lstStyle>
            <a:lvl1pPr>
              <a:defRPr sz="2000" b="1" i="0">
                <a:solidFill>
                  <a:schemeClr val="bg1"/>
                </a:solidFill>
                <a:latin typeface="Sharp Sans Display No1 Semibold"/>
                <a:cs typeface="Sharp Sans Display No1 Semibold"/>
              </a:defRPr>
            </a:lvl1pPr>
          </a:lstStyle>
          <a:p>
            <a:endParaRPr/>
          </a:p>
        </p:txBody>
      </p:sp>
      <p:sp>
        <p:nvSpPr>
          <p:cNvPr id="3" name="Holder 3"/>
          <p:cNvSpPr>
            <a:spLocks noGrp="1"/>
          </p:cNvSpPr>
          <p:nvPr>
            <p:ph type="body" idx="1"/>
          </p:nvPr>
        </p:nvSpPr>
        <p:spPr>
          <a:xfrm>
            <a:off x="534670" y="1739455"/>
            <a:ext cx="9624060" cy="4991481"/>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635756" y="7033450"/>
            <a:ext cx="3421888" cy="378142"/>
          </a:xfrm>
          <a:prstGeom prst="rect">
            <a:avLst/>
          </a:prstGeom>
        </p:spPr>
        <p:txBody>
          <a:bodyPr wrap="square" lIns="0" tIns="0" rIns="0" bIns="0">
            <a:spAutoFit/>
          </a:bodyPr>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534670" y="7033450"/>
            <a:ext cx="2459482" cy="378142"/>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8/3/2026</a:t>
            </a:fld>
            <a:endParaRPr lang="en-US" dirty="0"/>
          </a:p>
        </p:txBody>
      </p:sp>
      <p:sp>
        <p:nvSpPr>
          <p:cNvPr id="6" name="Holder 6"/>
          <p:cNvSpPr>
            <a:spLocks noGrp="1"/>
          </p:cNvSpPr>
          <p:nvPr>
            <p:ph type="sldNum" sz="quarter" idx="7"/>
          </p:nvPr>
        </p:nvSpPr>
        <p:spPr>
          <a:xfrm>
            <a:off x="7699248" y="7033450"/>
            <a:ext cx="2459482" cy="378142"/>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5.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24899" y="1525005"/>
            <a:ext cx="3678801" cy="1734833"/>
          </a:xfrm>
          <a:prstGeom prst="rect">
            <a:avLst/>
          </a:prstGeom>
        </p:spPr>
        <p:txBody>
          <a:bodyPr vert="horz" wrap="square" lIns="0" tIns="58419" rIns="0" bIns="0" rtlCol="0">
            <a:spAutoFit/>
          </a:bodyPr>
          <a:lstStyle/>
          <a:p>
            <a:pPr marL="12700" marR="5080">
              <a:lnSpc>
                <a:spcPts val="3800"/>
              </a:lnSpc>
              <a:spcBef>
                <a:spcPts val="459"/>
              </a:spcBef>
            </a:pPr>
            <a:r>
              <a:rPr sz="3400" b="1" spc="-70" dirty="0">
                <a:solidFill>
                  <a:srgbClr val="FFFFFF"/>
                </a:solidFill>
                <a:latin typeface="Sharp Sans Display No1 Semibold"/>
                <a:cs typeface="Sharp Sans Display No1 Semibold"/>
              </a:rPr>
              <a:t>Global</a:t>
            </a:r>
            <a:r>
              <a:rPr sz="3400" b="1" spc="-120" dirty="0">
                <a:solidFill>
                  <a:srgbClr val="FFFFFF"/>
                </a:solidFill>
                <a:latin typeface="Sharp Sans Display No1 Semibold"/>
                <a:cs typeface="Sharp Sans Display No1 Semibold"/>
              </a:rPr>
              <a:t> </a:t>
            </a:r>
            <a:r>
              <a:rPr sz="3400" b="1" spc="-85" dirty="0">
                <a:solidFill>
                  <a:srgbClr val="FFFFFF"/>
                </a:solidFill>
                <a:latin typeface="Sharp Sans Display No1 Semibold"/>
                <a:cs typeface="Sharp Sans Display No1 Semibold"/>
              </a:rPr>
              <a:t>Private </a:t>
            </a:r>
            <a:r>
              <a:rPr sz="3400" b="1" spc="-100" dirty="0">
                <a:solidFill>
                  <a:srgbClr val="FFFFFF"/>
                </a:solidFill>
                <a:latin typeface="Sharp Sans Display No1 Semibold"/>
                <a:cs typeface="Sharp Sans Display No1 Semibold"/>
              </a:rPr>
              <a:t>Markets </a:t>
            </a:r>
            <a:r>
              <a:rPr sz="3400" b="1" spc="-20" dirty="0">
                <a:solidFill>
                  <a:srgbClr val="FFFFFF"/>
                </a:solidFill>
                <a:latin typeface="Sharp Sans Display No1 Semibold"/>
                <a:cs typeface="Sharp Sans Display No1 Semibold"/>
              </a:rPr>
              <a:t>Fund</a:t>
            </a:r>
            <a:r>
              <a:rPr lang="en-GB" sz="3400" b="1" spc="-20" dirty="0">
                <a:solidFill>
                  <a:srgbClr val="FFFFFF"/>
                </a:solidFill>
                <a:latin typeface="Sharp Sans Display No1 Semibold"/>
                <a:cs typeface="Sharp Sans Display No1 Semibold"/>
              </a:rPr>
              <a:t> (GPMF)</a:t>
            </a:r>
          </a:p>
          <a:p>
            <a:pPr marL="12700" marR="211454">
              <a:lnSpc>
                <a:spcPct val="107200"/>
              </a:lnSpc>
            </a:pPr>
            <a:r>
              <a:rPr sz="1400" spc="-30" dirty="0">
                <a:solidFill>
                  <a:srgbClr val="FFFFFF"/>
                </a:solidFill>
                <a:latin typeface="Sharp Sans Display No1"/>
                <a:cs typeface="Sharp Sans Display No1"/>
              </a:rPr>
              <a:t>Unlocking</a:t>
            </a:r>
            <a:r>
              <a:rPr sz="1400" spc="-35" dirty="0">
                <a:solidFill>
                  <a:srgbClr val="FFFFFF"/>
                </a:solidFill>
                <a:latin typeface="Sharp Sans Display No1"/>
                <a:cs typeface="Sharp Sans Display No1"/>
              </a:rPr>
              <a:t> </a:t>
            </a:r>
            <a:r>
              <a:rPr lang="en-GB" sz="1400" spc="-35" dirty="0">
                <a:solidFill>
                  <a:srgbClr val="FFFFFF"/>
                </a:solidFill>
                <a:latin typeface="Sharp Sans Display No1"/>
                <a:cs typeface="Sharp Sans Display No1"/>
              </a:rPr>
              <a:t>the potential </a:t>
            </a:r>
            <a:r>
              <a:rPr lang="en-GB" sz="1400" dirty="0">
                <a:solidFill>
                  <a:srgbClr val="FFFFFF"/>
                </a:solidFill>
                <a:latin typeface="Sharp Sans Display No1"/>
                <a:cs typeface="Sharp Sans Display No1"/>
              </a:rPr>
              <a:t>in private markets</a:t>
            </a:r>
            <a:endParaRPr sz="1400" dirty="0">
              <a:latin typeface="Sharp Sans Display No1"/>
              <a:cs typeface="Sharp Sans Display No1"/>
            </a:endParaRPr>
          </a:p>
        </p:txBody>
      </p:sp>
      <p:sp>
        <p:nvSpPr>
          <p:cNvPr id="3" name="object 3"/>
          <p:cNvSpPr/>
          <p:nvPr/>
        </p:nvSpPr>
        <p:spPr>
          <a:xfrm>
            <a:off x="7590000" y="913681"/>
            <a:ext cx="2562225" cy="0"/>
          </a:xfrm>
          <a:custGeom>
            <a:avLst/>
            <a:gdLst/>
            <a:ahLst/>
            <a:cxnLst/>
            <a:rect l="l" t="t" r="r" b="b"/>
            <a:pathLst>
              <a:path w="2562225">
                <a:moveTo>
                  <a:pt x="0" y="0"/>
                </a:moveTo>
                <a:lnTo>
                  <a:pt x="2561996" y="0"/>
                </a:lnTo>
              </a:path>
            </a:pathLst>
          </a:custGeom>
          <a:ln w="6350">
            <a:solidFill>
              <a:srgbClr val="00050F"/>
            </a:solidFill>
          </a:ln>
        </p:spPr>
        <p:txBody>
          <a:bodyPr wrap="square" lIns="0" tIns="0" rIns="0" bIns="0" rtlCol="0"/>
          <a:lstStyle/>
          <a:p>
            <a:endParaRPr dirty="0"/>
          </a:p>
        </p:txBody>
      </p:sp>
      <p:sp>
        <p:nvSpPr>
          <p:cNvPr id="4" name="object 4"/>
          <p:cNvSpPr txBox="1"/>
          <p:nvPr/>
        </p:nvSpPr>
        <p:spPr>
          <a:xfrm>
            <a:off x="7555235" y="476014"/>
            <a:ext cx="1860550" cy="320601"/>
          </a:xfrm>
          <a:prstGeom prst="rect">
            <a:avLst/>
          </a:prstGeom>
        </p:spPr>
        <p:txBody>
          <a:bodyPr vert="horz" wrap="square" lIns="0" tIns="12700" rIns="0" bIns="0" rtlCol="0">
            <a:spAutoFit/>
          </a:bodyPr>
          <a:lstStyle/>
          <a:p>
            <a:pPr marL="12700">
              <a:lnSpc>
                <a:spcPct val="100000"/>
              </a:lnSpc>
              <a:spcBef>
                <a:spcPts val="100"/>
              </a:spcBef>
            </a:pPr>
            <a:r>
              <a:rPr sz="2000" b="1" spc="-50" dirty="0">
                <a:solidFill>
                  <a:srgbClr val="00050F"/>
                </a:solidFill>
                <a:latin typeface="Sharp Sans Display No1 Semibold"/>
                <a:cs typeface="Sharp Sans Display No1 Semibold"/>
              </a:rPr>
              <a:t>Why</a:t>
            </a:r>
            <a:r>
              <a:rPr sz="2000" b="1" spc="-75" dirty="0">
                <a:solidFill>
                  <a:srgbClr val="00050F"/>
                </a:solidFill>
                <a:latin typeface="Sharp Sans Display No1 Semibold"/>
                <a:cs typeface="Sharp Sans Display No1 Semibold"/>
              </a:rPr>
              <a:t> </a:t>
            </a:r>
            <a:r>
              <a:rPr lang="en-GB" sz="2000" b="1" spc="-60" dirty="0">
                <a:solidFill>
                  <a:srgbClr val="00050F"/>
                </a:solidFill>
                <a:latin typeface="Sharp Sans Display No1 Semibold"/>
                <a:cs typeface="Sharp Sans Display No1 Semibold"/>
              </a:rPr>
              <a:t>GPMF</a:t>
            </a:r>
            <a:r>
              <a:rPr sz="2000" b="1" spc="-60" dirty="0">
                <a:solidFill>
                  <a:srgbClr val="00050F"/>
                </a:solidFill>
                <a:latin typeface="Sharp Sans Display No1 Semibold"/>
                <a:cs typeface="Sharp Sans Display No1 Semibold"/>
              </a:rPr>
              <a:t>?</a:t>
            </a:r>
            <a:endParaRPr sz="2000" dirty="0">
              <a:latin typeface="Sharp Sans Display No1 Semibold"/>
              <a:cs typeface="Sharp Sans Display No1 Semibold"/>
            </a:endParaRPr>
          </a:p>
        </p:txBody>
      </p:sp>
      <p:sp>
        <p:nvSpPr>
          <p:cNvPr id="5" name="object 5"/>
          <p:cNvSpPr txBox="1"/>
          <p:nvPr/>
        </p:nvSpPr>
        <p:spPr>
          <a:xfrm>
            <a:off x="7611272" y="1030748"/>
            <a:ext cx="2519680" cy="2477088"/>
          </a:xfrm>
          <a:prstGeom prst="rect">
            <a:avLst/>
          </a:prstGeom>
        </p:spPr>
        <p:txBody>
          <a:bodyPr vert="horz" wrap="square" lIns="0" tIns="12700" rIns="0" bIns="0"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fr-FR" sz="1001" b="1" i="0" u="none" strike="noStrike" kern="1200" cap="none" spc="0" normalizeH="0" baseline="0" noProof="0" dirty="0">
                <a:ln>
                  <a:noFill/>
                </a:ln>
                <a:solidFill>
                  <a:srgbClr val="000000"/>
                </a:solidFill>
                <a:effectLst/>
                <a:uLnTx/>
                <a:uFillTx/>
                <a:latin typeface="Sharp Sans Display No1"/>
                <a:ea typeface="+mn-ea"/>
                <a:cs typeface="+mn-cs"/>
              </a:rPr>
              <a:t>Broader growth sources</a:t>
            </a:r>
          </a:p>
          <a:p>
            <a:pPr marL="171450" lvl="1" indent="-171450" algn="l" rtl="0">
              <a:buFont typeface="Arial" panose="020B0604020202020204" pitchFamily="34" charset="0"/>
              <a:buChar char="•"/>
              <a:defRPr/>
            </a:pPr>
            <a:r>
              <a:rPr kumimoji="0" lang="en-GB" sz="1001" b="0" i="0" u="none" strike="noStrike" kern="1200" cap="none" spc="0" normalizeH="0" baseline="0" noProof="0" dirty="0">
                <a:ln>
                  <a:noFill/>
                </a:ln>
                <a:solidFill>
                  <a:srgbClr val="000000"/>
                </a:solidFill>
                <a:effectLst/>
                <a:uLnTx/>
                <a:uFillTx/>
                <a:latin typeface="Sharp Sans Display No1"/>
                <a:ea typeface="+mn-ea"/>
                <a:cs typeface="+mn-cs"/>
              </a:rPr>
              <a:t>Access to companies prior to public listing and exposure to secular growth themes under‑represented in public markets.</a:t>
            </a:r>
          </a:p>
          <a:p>
            <a:pPr marL="171450" lvl="1" indent="-171450" algn="l" rtl="0">
              <a:buFont typeface="Arial" panose="020B0604020202020204" pitchFamily="34" charset="0"/>
              <a:buChar char="•"/>
              <a:defRPr/>
            </a:pPr>
            <a:endParaRPr kumimoji="0" lang="fr-FR" sz="1001" b="0" i="0" u="none" strike="noStrike" kern="1200" cap="none" spc="0" normalizeH="0" baseline="0" noProof="0" dirty="0">
              <a:ln>
                <a:noFill/>
              </a:ln>
              <a:solidFill>
                <a:srgbClr val="000000"/>
              </a:solidFill>
              <a:effectLst/>
              <a:uLnTx/>
              <a:uFillTx/>
              <a:latin typeface="Sharp Sans Display No1"/>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fr-FR" sz="1001" b="1" i="0" u="none" strike="noStrike" kern="1200" cap="none" spc="0" normalizeH="0" baseline="0" noProof="0" dirty="0">
                <a:ln>
                  <a:noFill/>
                </a:ln>
                <a:solidFill>
                  <a:srgbClr val="000000"/>
                </a:solidFill>
                <a:effectLst/>
                <a:uLnTx/>
                <a:uFillTx/>
                <a:latin typeface="Sharp Sans Display No1"/>
                <a:ea typeface="+mn-ea"/>
                <a:cs typeface="+mn-cs"/>
              </a:rPr>
              <a:t>Enhanced potential return &amp; diversification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1" b="0" i="0" u="none" strike="noStrike" kern="1200" cap="none" spc="0" normalizeH="0" baseline="0" noProof="0" dirty="0">
                <a:ln>
                  <a:noFill/>
                </a:ln>
                <a:solidFill>
                  <a:srgbClr val="000000"/>
                </a:solidFill>
                <a:effectLst/>
                <a:uLnTx/>
                <a:uFillTx/>
                <a:latin typeface="Sharp Sans Display No1"/>
                <a:ea typeface="+mn-ea"/>
                <a:cs typeface="+mn-cs"/>
              </a:rPr>
              <a:t>Returns driven by asset‑level fundamentals and contractual structures, reducing correlation and improving diversification.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1001" b="1" i="0" u="none" strike="noStrike" kern="1200" cap="none" spc="0" normalizeH="0" baseline="0" noProof="0" dirty="0">
              <a:ln>
                <a:noFill/>
              </a:ln>
              <a:solidFill>
                <a:srgbClr val="000000"/>
              </a:solidFill>
              <a:effectLst/>
              <a:uLnTx/>
              <a:uFillTx/>
              <a:latin typeface="Sharp Sans Display No1"/>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fr-FR" sz="1001" b="1" i="0" u="none" strike="noStrike" kern="1200" cap="none" spc="0" normalizeH="0" baseline="0" noProof="0" dirty="0">
                <a:ln>
                  <a:noFill/>
                </a:ln>
                <a:solidFill>
                  <a:srgbClr val="000000"/>
                </a:solidFill>
                <a:effectLst/>
                <a:uLnTx/>
                <a:uFillTx/>
                <a:latin typeface="Sharp Sans Display No1"/>
                <a:ea typeface="+mn-ea"/>
                <a:cs typeface="+mn-cs"/>
              </a:rPr>
              <a:t>Embedded  inflation linkage</a:t>
            </a:r>
          </a:p>
          <a:p>
            <a:pPr marL="171450" lvl="1" indent="-171450" algn="l" rtl="0">
              <a:buFont typeface="Arial" panose="020B0604020202020204" pitchFamily="34" charset="0"/>
              <a:buChar char="•"/>
              <a:defRPr/>
            </a:pPr>
            <a:r>
              <a:rPr kumimoji="0" lang="en-GB" sz="1001" b="0" i="0" u="none" strike="noStrike" kern="1200" cap="none" spc="0" normalizeH="0" baseline="0" noProof="0" dirty="0">
                <a:ln>
                  <a:noFill/>
                </a:ln>
                <a:solidFill>
                  <a:srgbClr val="000000"/>
                </a:solidFill>
                <a:effectLst/>
                <a:uLnTx/>
                <a:uFillTx/>
                <a:latin typeface="Sharp Sans Display No1"/>
                <a:ea typeface="+mn-ea"/>
                <a:cs typeface="+mn-cs"/>
              </a:rPr>
              <a:t>Assets linked to real economic activity, with inflation pass‑through and downside protection.</a:t>
            </a:r>
          </a:p>
        </p:txBody>
      </p:sp>
      <p:sp>
        <p:nvSpPr>
          <p:cNvPr id="6" name="object 6"/>
          <p:cNvSpPr/>
          <p:nvPr/>
        </p:nvSpPr>
        <p:spPr>
          <a:xfrm>
            <a:off x="4758000" y="913679"/>
            <a:ext cx="2562225" cy="0"/>
          </a:xfrm>
          <a:custGeom>
            <a:avLst/>
            <a:gdLst/>
            <a:ahLst/>
            <a:cxnLst/>
            <a:rect l="l" t="t" r="r" b="b"/>
            <a:pathLst>
              <a:path w="2562225">
                <a:moveTo>
                  <a:pt x="0" y="0"/>
                </a:moveTo>
                <a:lnTo>
                  <a:pt x="2561996" y="0"/>
                </a:lnTo>
              </a:path>
            </a:pathLst>
          </a:custGeom>
          <a:ln w="6350">
            <a:solidFill>
              <a:srgbClr val="00050F"/>
            </a:solidFill>
          </a:ln>
        </p:spPr>
        <p:txBody>
          <a:bodyPr wrap="square" lIns="0" tIns="0" rIns="0" bIns="0" rtlCol="0"/>
          <a:lstStyle/>
          <a:p>
            <a:endParaRPr dirty="0"/>
          </a:p>
        </p:txBody>
      </p:sp>
      <p:sp>
        <p:nvSpPr>
          <p:cNvPr id="7" name="object 7"/>
          <p:cNvSpPr txBox="1"/>
          <p:nvPr/>
        </p:nvSpPr>
        <p:spPr>
          <a:xfrm>
            <a:off x="4745300" y="463805"/>
            <a:ext cx="1973000" cy="320601"/>
          </a:xfrm>
          <a:prstGeom prst="rect">
            <a:avLst/>
          </a:prstGeom>
        </p:spPr>
        <p:txBody>
          <a:bodyPr vert="horz" wrap="square" lIns="0" tIns="12700" rIns="0" bIns="0" rtlCol="0">
            <a:spAutoFit/>
          </a:bodyPr>
          <a:lstStyle/>
          <a:p>
            <a:pPr marL="12700">
              <a:lnSpc>
                <a:spcPct val="100000"/>
              </a:lnSpc>
              <a:spcBef>
                <a:spcPts val="100"/>
              </a:spcBef>
            </a:pPr>
            <a:r>
              <a:rPr sz="2000" b="1" spc="-35" dirty="0">
                <a:solidFill>
                  <a:srgbClr val="00050F"/>
                </a:solidFill>
                <a:latin typeface="Sharp Sans Display No1 Semibold"/>
                <a:cs typeface="Sharp Sans Display No1 Semibold"/>
              </a:rPr>
              <a:t>Fund</a:t>
            </a:r>
            <a:r>
              <a:rPr sz="2000" b="1" spc="-70" dirty="0">
                <a:solidFill>
                  <a:srgbClr val="00050F"/>
                </a:solidFill>
                <a:latin typeface="Sharp Sans Display No1 Semibold"/>
                <a:cs typeface="Sharp Sans Display No1 Semibold"/>
              </a:rPr>
              <a:t> </a:t>
            </a:r>
            <a:r>
              <a:rPr sz="2000" b="1" spc="-35" dirty="0">
                <a:solidFill>
                  <a:srgbClr val="00050F"/>
                </a:solidFill>
                <a:latin typeface="Sharp Sans Display No1 Semibold"/>
                <a:cs typeface="Sharp Sans Display No1 Semibold"/>
              </a:rPr>
              <a:t>in</a:t>
            </a:r>
            <a:r>
              <a:rPr sz="2000" b="1" spc="-70" dirty="0">
                <a:solidFill>
                  <a:srgbClr val="00050F"/>
                </a:solidFill>
                <a:latin typeface="Sharp Sans Display No1 Semibold"/>
                <a:cs typeface="Sharp Sans Display No1 Semibold"/>
              </a:rPr>
              <a:t> </a:t>
            </a:r>
            <a:r>
              <a:rPr sz="2000" b="1" spc="-30" dirty="0">
                <a:solidFill>
                  <a:srgbClr val="00050F"/>
                </a:solidFill>
                <a:latin typeface="Sharp Sans Display No1 Semibold"/>
                <a:cs typeface="Sharp Sans Display No1 Semibold"/>
              </a:rPr>
              <a:t>numbers</a:t>
            </a:r>
            <a:r>
              <a:rPr lang="en-GB" sz="2000" b="1" spc="-30" dirty="0">
                <a:solidFill>
                  <a:srgbClr val="00050F"/>
                </a:solidFill>
                <a:latin typeface="Sharp Sans Display No1 Semibold"/>
                <a:cs typeface="Sharp Sans Display No1 Semibold"/>
              </a:rPr>
              <a:t>*</a:t>
            </a:r>
            <a:endParaRPr sz="2000" dirty="0">
              <a:latin typeface="Sharp Sans Display No1 Semibold"/>
              <a:cs typeface="Sharp Sans Display No1 Semibold"/>
            </a:endParaRPr>
          </a:p>
        </p:txBody>
      </p:sp>
      <p:grpSp>
        <p:nvGrpSpPr>
          <p:cNvPr id="8" name="object 8"/>
          <p:cNvGrpSpPr/>
          <p:nvPr/>
        </p:nvGrpSpPr>
        <p:grpSpPr>
          <a:xfrm>
            <a:off x="4758004" y="1089304"/>
            <a:ext cx="2562225" cy="4556760"/>
            <a:chOff x="4758004" y="1089304"/>
            <a:chExt cx="2562225" cy="4556760"/>
          </a:xfrm>
        </p:grpSpPr>
        <p:sp>
          <p:nvSpPr>
            <p:cNvPr id="9" name="object 9"/>
            <p:cNvSpPr/>
            <p:nvPr/>
          </p:nvSpPr>
          <p:spPr>
            <a:xfrm>
              <a:off x="4758004" y="1161300"/>
              <a:ext cx="2562225" cy="4485005"/>
            </a:xfrm>
            <a:custGeom>
              <a:avLst/>
              <a:gdLst/>
              <a:ahLst/>
              <a:cxnLst/>
              <a:rect l="l" t="t" r="r" b="b"/>
              <a:pathLst>
                <a:path w="2562225" h="4485005">
                  <a:moveTo>
                    <a:pt x="0" y="4484509"/>
                  </a:moveTo>
                  <a:lnTo>
                    <a:pt x="2561996" y="4484509"/>
                  </a:lnTo>
                  <a:lnTo>
                    <a:pt x="2561996" y="0"/>
                  </a:lnTo>
                  <a:lnTo>
                    <a:pt x="0" y="0"/>
                  </a:lnTo>
                  <a:lnTo>
                    <a:pt x="0" y="4484509"/>
                  </a:lnTo>
                  <a:close/>
                </a:path>
              </a:pathLst>
            </a:custGeom>
            <a:solidFill>
              <a:srgbClr val="F4F4F6"/>
            </a:solidFill>
          </p:spPr>
          <p:txBody>
            <a:bodyPr wrap="square" lIns="0" tIns="0" rIns="0" bIns="0" rtlCol="0"/>
            <a:lstStyle/>
            <a:p>
              <a:endParaRPr dirty="0"/>
            </a:p>
          </p:txBody>
        </p:sp>
        <p:sp>
          <p:nvSpPr>
            <p:cNvPr id="10" name="object 10"/>
            <p:cNvSpPr/>
            <p:nvPr/>
          </p:nvSpPr>
          <p:spPr>
            <a:xfrm>
              <a:off x="4937999" y="1989305"/>
              <a:ext cx="2196465" cy="0"/>
            </a:xfrm>
            <a:custGeom>
              <a:avLst/>
              <a:gdLst/>
              <a:ahLst/>
              <a:cxnLst/>
              <a:rect l="l" t="t" r="r" b="b"/>
              <a:pathLst>
                <a:path w="2196465">
                  <a:moveTo>
                    <a:pt x="0" y="0"/>
                  </a:moveTo>
                  <a:lnTo>
                    <a:pt x="2195995" y="0"/>
                  </a:lnTo>
                </a:path>
              </a:pathLst>
            </a:custGeom>
            <a:ln w="6350">
              <a:solidFill>
                <a:srgbClr val="00050F"/>
              </a:solidFill>
            </a:ln>
          </p:spPr>
          <p:txBody>
            <a:bodyPr wrap="square" lIns="0" tIns="0" rIns="0" bIns="0" rtlCol="0"/>
            <a:lstStyle/>
            <a:p>
              <a:endParaRPr dirty="0"/>
            </a:p>
          </p:txBody>
        </p:sp>
        <p:sp>
          <p:nvSpPr>
            <p:cNvPr id="11" name="object 11"/>
            <p:cNvSpPr/>
            <p:nvPr/>
          </p:nvSpPr>
          <p:spPr>
            <a:xfrm>
              <a:off x="4937999" y="2421304"/>
              <a:ext cx="2196465" cy="0"/>
            </a:xfrm>
            <a:custGeom>
              <a:avLst/>
              <a:gdLst/>
              <a:ahLst/>
              <a:cxnLst/>
              <a:rect l="l" t="t" r="r" b="b"/>
              <a:pathLst>
                <a:path w="2196465">
                  <a:moveTo>
                    <a:pt x="0" y="0"/>
                  </a:moveTo>
                  <a:lnTo>
                    <a:pt x="2195995" y="0"/>
                  </a:lnTo>
                </a:path>
              </a:pathLst>
            </a:custGeom>
            <a:ln w="6350">
              <a:solidFill>
                <a:srgbClr val="00050F"/>
              </a:solidFill>
            </a:ln>
          </p:spPr>
          <p:txBody>
            <a:bodyPr wrap="square" lIns="0" tIns="0" rIns="0" bIns="0" rtlCol="0"/>
            <a:lstStyle/>
            <a:p>
              <a:endParaRPr dirty="0"/>
            </a:p>
          </p:txBody>
        </p:sp>
        <p:sp>
          <p:nvSpPr>
            <p:cNvPr id="12" name="object 12"/>
            <p:cNvSpPr/>
            <p:nvPr/>
          </p:nvSpPr>
          <p:spPr>
            <a:xfrm>
              <a:off x="4937999" y="4509305"/>
              <a:ext cx="2196465" cy="0"/>
            </a:xfrm>
            <a:custGeom>
              <a:avLst/>
              <a:gdLst/>
              <a:ahLst/>
              <a:cxnLst/>
              <a:rect l="l" t="t" r="r" b="b"/>
              <a:pathLst>
                <a:path w="2196465">
                  <a:moveTo>
                    <a:pt x="0" y="0"/>
                  </a:moveTo>
                  <a:lnTo>
                    <a:pt x="2195995" y="0"/>
                  </a:lnTo>
                </a:path>
              </a:pathLst>
            </a:custGeom>
            <a:ln w="6350">
              <a:solidFill>
                <a:srgbClr val="00050F"/>
              </a:solidFill>
            </a:ln>
          </p:spPr>
          <p:txBody>
            <a:bodyPr wrap="square" lIns="0" tIns="0" rIns="0" bIns="0" rtlCol="0"/>
            <a:lstStyle/>
            <a:p>
              <a:endParaRPr dirty="0"/>
            </a:p>
          </p:txBody>
        </p:sp>
        <p:sp>
          <p:nvSpPr>
            <p:cNvPr id="13" name="object 13"/>
            <p:cNvSpPr/>
            <p:nvPr/>
          </p:nvSpPr>
          <p:spPr>
            <a:xfrm>
              <a:off x="4937999" y="5157304"/>
              <a:ext cx="2196465" cy="0"/>
            </a:xfrm>
            <a:custGeom>
              <a:avLst/>
              <a:gdLst/>
              <a:ahLst/>
              <a:cxnLst/>
              <a:rect l="l" t="t" r="r" b="b"/>
              <a:pathLst>
                <a:path w="2196465">
                  <a:moveTo>
                    <a:pt x="0" y="0"/>
                  </a:moveTo>
                  <a:lnTo>
                    <a:pt x="2195995" y="0"/>
                  </a:lnTo>
                </a:path>
              </a:pathLst>
            </a:custGeom>
            <a:ln w="6350">
              <a:solidFill>
                <a:srgbClr val="00050F"/>
              </a:solidFill>
            </a:ln>
          </p:spPr>
          <p:txBody>
            <a:bodyPr wrap="square" lIns="0" tIns="0" rIns="0" bIns="0" rtlCol="0"/>
            <a:lstStyle/>
            <a:p>
              <a:endParaRPr dirty="0"/>
            </a:p>
          </p:txBody>
        </p:sp>
        <p:sp>
          <p:nvSpPr>
            <p:cNvPr id="14" name="object 14"/>
            <p:cNvSpPr/>
            <p:nvPr/>
          </p:nvSpPr>
          <p:spPr>
            <a:xfrm>
              <a:off x="4937999" y="3249305"/>
              <a:ext cx="2196465" cy="0"/>
            </a:xfrm>
            <a:custGeom>
              <a:avLst/>
              <a:gdLst/>
              <a:ahLst/>
              <a:cxnLst/>
              <a:rect l="l" t="t" r="r" b="b"/>
              <a:pathLst>
                <a:path w="2196465">
                  <a:moveTo>
                    <a:pt x="0" y="0"/>
                  </a:moveTo>
                  <a:lnTo>
                    <a:pt x="2195995" y="0"/>
                  </a:lnTo>
                </a:path>
              </a:pathLst>
            </a:custGeom>
            <a:ln w="6350">
              <a:solidFill>
                <a:srgbClr val="00050F"/>
              </a:solidFill>
            </a:ln>
          </p:spPr>
          <p:txBody>
            <a:bodyPr wrap="square" lIns="0" tIns="0" rIns="0" bIns="0" rtlCol="0"/>
            <a:lstStyle/>
            <a:p>
              <a:endParaRPr dirty="0"/>
            </a:p>
          </p:txBody>
        </p:sp>
        <p:sp>
          <p:nvSpPr>
            <p:cNvPr id="15" name="object 15"/>
            <p:cNvSpPr/>
            <p:nvPr/>
          </p:nvSpPr>
          <p:spPr>
            <a:xfrm>
              <a:off x="4937999" y="3681304"/>
              <a:ext cx="2196465" cy="0"/>
            </a:xfrm>
            <a:custGeom>
              <a:avLst/>
              <a:gdLst/>
              <a:ahLst/>
              <a:cxnLst/>
              <a:rect l="l" t="t" r="r" b="b"/>
              <a:pathLst>
                <a:path w="2196465">
                  <a:moveTo>
                    <a:pt x="0" y="0"/>
                  </a:moveTo>
                  <a:lnTo>
                    <a:pt x="2195995" y="0"/>
                  </a:lnTo>
                </a:path>
              </a:pathLst>
            </a:custGeom>
            <a:ln w="6350">
              <a:solidFill>
                <a:srgbClr val="00050F"/>
              </a:solidFill>
            </a:ln>
          </p:spPr>
          <p:txBody>
            <a:bodyPr wrap="square" lIns="0" tIns="0" rIns="0" bIns="0" rtlCol="0"/>
            <a:lstStyle/>
            <a:p>
              <a:endParaRPr dirty="0"/>
            </a:p>
          </p:txBody>
        </p:sp>
        <p:sp>
          <p:nvSpPr>
            <p:cNvPr id="16" name="object 16"/>
            <p:cNvSpPr/>
            <p:nvPr/>
          </p:nvSpPr>
          <p:spPr>
            <a:xfrm>
              <a:off x="4758004" y="1089304"/>
              <a:ext cx="2562225" cy="72390"/>
            </a:xfrm>
            <a:custGeom>
              <a:avLst/>
              <a:gdLst/>
              <a:ahLst/>
              <a:cxnLst/>
              <a:rect l="l" t="t" r="r" b="b"/>
              <a:pathLst>
                <a:path w="2562225" h="72390">
                  <a:moveTo>
                    <a:pt x="2561996" y="0"/>
                  </a:moveTo>
                  <a:lnTo>
                    <a:pt x="0" y="0"/>
                  </a:lnTo>
                  <a:lnTo>
                    <a:pt x="0" y="71996"/>
                  </a:lnTo>
                  <a:lnTo>
                    <a:pt x="2561996" y="71996"/>
                  </a:lnTo>
                  <a:lnTo>
                    <a:pt x="2561996" y="0"/>
                  </a:lnTo>
                  <a:close/>
                </a:path>
              </a:pathLst>
            </a:custGeom>
            <a:solidFill>
              <a:srgbClr val="151344"/>
            </a:solidFill>
          </p:spPr>
          <p:txBody>
            <a:bodyPr wrap="square" lIns="0" tIns="0" rIns="0" bIns="0" rtlCol="0"/>
            <a:lstStyle/>
            <a:p>
              <a:endParaRPr dirty="0"/>
            </a:p>
          </p:txBody>
        </p:sp>
      </p:grpSp>
      <p:sp>
        <p:nvSpPr>
          <p:cNvPr id="17" name="object 17"/>
          <p:cNvSpPr txBox="1"/>
          <p:nvPr/>
        </p:nvSpPr>
        <p:spPr>
          <a:xfrm>
            <a:off x="4758005" y="1185730"/>
            <a:ext cx="2417496" cy="4154214"/>
          </a:xfrm>
          <a:prstGeom prst="rect">
            <a:avLst/>
          </a:prstGeom>
        </p:spPr>
        <p:txBody>
          <a:bodyPr vert="horz" wrap="square" lIns="0" tIns="12700" rIns="0" bIns="0" rtlCol="0">
            <a:spAutoFit/>
          </a:bodyPr>
          <a:lstStyle/>
          <a:p>
            <a:pPr marL="179705">
              <a:lnSpc>
                <a:spcPct val="100000"/>
              </a:lnSpc>
              <a:spcBef>
                <a:spcPts val="100"/>
              </a:spcBef>
            </a:pPr>
            <a:r>
              <a:rPr sz="4500" b="1" spc="-20" dirty="0">
                <a:solidFill>
                  <a:srgbClr val="3CBCD9"/>
                </a:solidFill>
                <a:latin typeface="Sharp Sans Display No1"/>
                <a:cs typeface="Sharp Sans Display No1"/>
              </a:rPr>
              <a:t>2018</a:t>
            </a:r>
            <a:endParaRPr sz="4500" dirty="0">
              <a:solidFill>
                <a:srgbClr val="3CBCD9"/>
              </a:solidFill>
              <a:latin typeface="Sharp Sans Display No1"/>
              <a:cs typeface="Sharp Sans Display No1"/>
            </a:endParaRPr>
          </a:p>
          <a:p>
            <a:pPr marL="179705" marR="505459">
              <a:lnSpc>
                <a:spcPct val="111100"/>
              </a:lnSpc>
              <a:spcBef>
                <a:spcPts val="1245"/>
              </a:spcBef>
            </a:pPr>
            <a:r>
              <a:rPr sz="900" dirty="0">
                <a:solidFill>
                  <a:srgbClr val="00050F"/>
                </a:solidFill>
                <a:latin typeface="Sharp Sans Display No1"/>
                <a:cs typeface="Sharp Sans Display No1"/>
              </a:rPr>
              <a:t>Launch</a:t>
            </a:r>
            <a:r>
              <a:rPr sz="900" spc="-25" dirty="0">
                <a:solidFill>
                  <a:srgbClr val="00050F"/>
                </a:solidFill>
                <a:latin typeface="Sharp Sans Display No1"/>
                <a:cs typeface="Sharp Sans Display No1"/>
              </a:rPr>
              <a:t> </a:t>
            </a:r>
            <a:r>
              <a:rPr sz="900" dirty="0">
                <a:solidFill>
                  <a:srgbClr val="00050F"/>
                </a:solidFill>
                <a:latin typeface="Sharp Sans Display No1"/>
                <a:cs typeface="Sharp Sans Display No1"/>
              </a:rPr>
              <a:t>of</a:t>
            </a:r>
            <a:r>
              <a:rPr sz="900" spc="-20" dirty="0">
                <a:solidFill>
                  <a:srgbClr val="00050F"/>
                </a:solidFill>
                <a:latin typeface="Sharp Sans Display No1"/>
                <a:cs typeface="Sharp Sans Display No1"/>
              </a:rPr>
              <a:t> </a:t>
            </a:r>
            <a:r>
              <a:rPr sz="900" dirty="0">
                <a:solidFill>
                  <a:srgbClr val="00050F"/>
                </a:solidFill>
                <a:latin typeface="Sharp Sans Display No1"/>
                <a:cs typeface="Sharp Sans Display No1"/>
              </a:rPr>
              <a:t>the</a:t>
            </a:r>
            <a:r>
              <a:rPr sz="900" spc="-20" dirty="0">
                <a:solidFill>
                  <a:srgbClr val="00050F"/>
                </a:solidFill>
                <a:latin typeface="Sharp Sans Display No1"/>
                <a:cs typeface="Sharp Sans Display No1"/>
              </a:rPr>
              <a:t> </a:t>
            </a:r>
            <a:r>
              <a:rPr sz="900" spc="-10" dirty="0">
                <a:solidFill>
                  <a:srgbClr val="00050F"/>
                </a:solidFill>
                <a:latin typeface="Sharp Sans Display No1"/>
                <a:cs typeface="Sharp Sans Display No1"/>
              </a:rPr>
              <a:t>abrdn</a:t>
            </a:r>
            <a:r>
              <a:rPr sz="900" spc="-25" dirty="0">
                <a:solidFill>
                  <a:srgbClr val="00050F"/>
                </a:solidFill>
                <a:latin typeface="Sharp Sans Display No1"/>
                <a:cs typeface="Sharp Sans Display No1"/>
              </a:rPr>
              <a:t> </a:t>
            </a:r>
            <a:r>
              <a:rPr sz="900" dirty="0">
                <a:solidFill>
                  <a:srgbClr val="00050F"/>
                </a:solidFill>
                <a:latin typeface="Sharp Sans Display No1"/>
                <a:cs typeface="Sharp Sans Display No1"/>
              </a:rPr>
              <a:t>Global</a:t>
            </a:r>
            <a:r>
              <a:rPr sz="900" spc="-20" dirty="0">
                <a:solidFill>
                  <a:srgbClr val="00050F"/>
                </a:solidFill>
                <a:latin typeface="Sharp Sans Display No1"/>
                <a:cs typeface="Sharp Sans Display No1"/>
              </a:rPr>
              <a:t> </a:t>
            </a:r>
            <a:r>
              <a:rPr sz="900" spc="-10" dirty="0">
                <a:solidFill>
                  <a:srgbClr val="00050F"/>
                </a:solidFill>
                <a:latin typeface="Sharp Sans Display No1"/>
                <a:cs typeface="Sharp Sans Display No1"/>
              </a:rPr>
              <a:t>Private</a:t>
            </a:r>
            <a:r>
              <a:rPr lang="en-GB" sz="900" spc="-10" dirty="0">
                <a:solidFill>
                  <a:srgbClr val="00050F"/>
                </a:solidFill>
                <a:latin typeface="Sharp Sans Display No1"/>
                <a:cs typeface="Sharp Sans Display No1"/>
              </a:rPr>
              <a:t> </a:t>
            </a:r>
            <a:r>
              <a:rPr sz="900" spc="-10" dirty="0">
                <a:solidFill>
                  <a:srgbClr val="00050F"/>
                </a:solidFill>
                <a:latin typeface="Sharp Sans Display No1"/>
                <a:cs typeface="Sharp Sans Display No1"/>
              </a:rPr>
              <a:t>Markets</a:t>
            </a:r>
            <a:r>
              <a:rPr sz="900" dirty="0">
                <a:solidFill>
                  <a:srgbClr val="00050F"/>
                </a:solidFill>
                <a:latin typeface="Sharp Sans Display No1"/>
                <a:cs typeface="Sharp Sans Display No1"/>
              </a:rPr>
              <a:t> </a:t>
            </a:r>
            <a:r>
              <a:rPr sz="900" spc="-10" dirty="0">
                <a:solidFill>
                  <a:srgbClr val="00050F"/>
                </a:solidFill>
                <a:latin typeface="Sharp Sans Display No1"/>
                <a:cs typeface="Sharp Sans Display No1"/>
              </a:rPr>
              <a:t>Fund.</a:t>
            </a:r>
            <a:endParaRPr sz="900" dirty="0">
              <a:latin typeface="Sharp Sans Display No1"/>
              <a:cs typeface="Sharp Sans Display No1"/>
            </a:endParaRPr>
          </a:p>
          <a:p>
            <a:pPr marL="179705">
              <a:lnSpc>
                <a:spcPct val="100000"/>
              </a:lnSpc>
              <a:spcBef>
                <a:spcPts val="875"/>
              </a:spcBef>
            </a:pPr>
            <a:r>
              <a:rPr lang="en-GB" sz="4500" b="1" spc="-10" dirty="0">
                <a:solidFill>
                  <a:srgbClr val="3CBCD9"/>
                </a:solidFill>
                <a:latin typeface="Sharp Sans Display No1"/>
                <a:cs typeface="Sharp Sans Display No1"/>
              </a:rPr>
              <a:t>£335m</a:t>
            </a:r>
            <a:endParaRPr sz="4500" dirty="0">
              <a:latin typeface="Sharp Sans Display No1"/>
              <a:cs typeface="Sharp Sans Display No1"/>
            </a:endParaRPr>
          </a:p>
          <a:p>
            <a:pPr marL="179705">
              <a:lnSpc>
                <a:spcPct val="100000"/>
              </a:lnSpc>
              <a:spcBef>
                <a:spcPts val="1964"/>
              </a:spcBef>
            </a:pPr>
            <a:r>
              <a:rPr sz="900" dirty="0">
                <a:solidFill>
                  <a:srgbClr val="00050F"/>
                </a:solidFill>
                <a:latin typeface="Sharp Sans Display No1"/>
                <a:cs typeface="Sharp Sans Display No1"/>
              </a:rPr>
              <a:t>Fund</a:t>
            </a:r>
            <a:r>
              <a:rPr sz="900" spc="-20" dirty="0">
                <a:solidFill>
                  <a:srgbClr val="00050F"/>
                </a:solidFill>
                <a:latin typeface="Sharp Sans Display No1"/>
                <a:cs typeface="Sharp Sans Display No1"/>
              </a:rPr>
              <a:t> </a:t>
            </a:r>
            <a:r>
              <a:rPr sz="900" dirty="0">
                <a:solidFill>
                  <a:srgbClr val="00050F"/>
                </a:solidFill>
                <a:latin typeface="Sharp Sans Display No1"/>
                <a:cs typeface="Sharp Sans Display No1"/>
              </a:rPr>
              <a:t>assets</a:t>
            </a:r>
            <a:r>
              <a:rPr sz="900" spc="-20" dirty="0">
                <a:solidFill>
                  <a:srgbClr val="00050F"/>
                </a:solidFill>
                <a:latin typeface="Sharp Sans Display No1"/>
                <a:cs typeface="Sharp Sans Display No1"/>
              </a:rPr>
              <a:t> </a:t>
            </a:r>
            <a:r>
              <a:rPr sz="900" dirty="0">
                <a:solidFill>
                  <a:srgbClr val="00050F"/>
                </a:solidFill>
                <a:latin typeface="Sharp Sans Display No1"/>
                <a:cs typeface="Sharp Sans Display No1"/>
              </a:rPr>
              <a:t>under</a:t>
            </a:r>
            <a:r>
              <a:rPr sz="900" spc="-15" dirty="0">
                <a:solidFill>
                  <a:srgbClr val="00050F"/>
                </a:solidFill>
                <a:latin typeface="Sharp Sans Display No1"/>
                <a:cs typeface="Sharp Sans Display No1"/>
              </a:rPr>
              <a:t> </a:t>
            </a:r>
            <a:r>
              <a:rPr sz="900" spc="-10" dirty="0">
                <a:solidFill>
                  <a:srgbClr val="00050F"/>
                </a:solidFill>
                <a:latin typeface="Sharp Sans Display No1"/>
                <a:cs typeface="Sharp Sans Display No1"/>
              </a:rPr>
              <a:t>management.</a:t>
            </a:r>
            <a:endParaRPr sz="900" dirty="0">
              <a:latin typeface="Sharp Sans Display No1"/>
              <a:cs typeface="Sharp Sans Display No1"/>
            </a:endParaRPr>
          </a:p>
          <a:p>
            <a:pPr>
              <a:lnSpc>
                <a:spcPct val="100000"/>
              </a:lnSpc>
              <a:spcBef>
                <a:spcPts val="290"/>
              </a:spcBef>
            </a:pPr>
            <a:endParaRPr sz="900" dirty="0">
              <a:latin typeface="Sharp Sans Display No1"/>
              <a:cs typeface="Sharp Sans Display No1"/>
            </a:endParaRPr>
          </a:p>
          <a:p>
            <a:pPr marL="179705">
              <a:lnSpc>
                <a:spcPct val="100000"/>
              </a:lnSpc>
              <a:spcBef>
                <a:spcPts val="5"/>
              </a:spcBef>
            </a:pPr>
            <a:r>
              <a:rPr lang="en-GB" sz="4500" b="1" spc="-20" dirty="0">
                <a:solidFill>
                  <a:srgbClr val="3CBCD9"/>
                </a:solidFill>
                <a:latin typeface="Sharp Sans Display No1"/>
                <a:cs typeface="Sharp Sans Display No1"/>
              </a:rPr>
              <a:t>3,000+</a:t>
            </a:r>
            <a:endParaRPr sz="4500" dirty="0">
              <a:latin typeface="Sharp Sans Display No1"/>
              <a:cs typeface="Sharp Sans Display No1"/>
            </a:endParaRPr>
          </a:p>
          <a:p>
            <a:pPr marL="179705" marR="389890">
              <a:lnSpc>
                <a:spcPct val="111100"/>
              </a:lnSpc>
              <a:spcBef>
                <a:spcPts val="1495"/>
              </a:spcBef>
            </a:pPr>
            <a:r>
              <a:rPr lang="en-GB" sz="900" dirty="0">
                <a:solidFill>
                  <a:srgbClr val="00050F"/>
                </a:solidFill>
                <a:latin typeface="Sharp Sans Display No1"/>
                <a:cs typeface="Sharp Sans Display No1"/>
              </a:rPr>
              <a:t>Number of private assets accessed on a look-through basis. </a:t>
            </a:r>
            <a:br>
              <a:rPr lang="en-GB" sz="900" dirty="0">
                <a:solidFill>
                  <a:srgbClr val="00050F"/>
                </a:solidFill>
                <a:latin typeface="Sharp Sans Display No1"/>
                <a:cs typeface="Sharp Sans Display No1"/>
              </a:rPr>
            </a:br>
            <a:endParaRPr lang="en-GB" sz="900" dirty="0">
              <a:solidFill>
                <a:srgbClr val="00050F"/>
              </a:solidFill>
              <a:latin typeface="Sharp Sans Display No1"/>
              <a:cs typeface="Sharp Sans Display No1"/>
            </a:endParaRPr>
          </a:p>
          <a:p>
            <a:pPr marL="179705">
              <a:lnSpc>
                <a:spcPct val="100000"/>
              </a:lnSpc>
            </a:pPr>
            <a:r>
              <a:rPr lang="en-GB" sz="700" dirty="0">
                <a:solidFill>
                  <a:srgbClr val="00050F"/>
                </a:solidFill>
                <a:latin typeface="Sharp Sans Display No1"/>
                <a:cs typeface="Sharp Sans Display No1"/>
              </a:rPr>
              <a:t>*</a:t>
            </a:r>
            <a:r>
              <a:rPr sz="700" dirty="0">
                <a:solidFill>
                  <a:srgbClr val="00050F"/>
                </a:solidFill>
                <a:latin typeface="Sharp Sans Display No1"/>
                <a:cs typeface="Sharp Sans Display No1"/>
              </a:rPr>
              <a:t>Source:</a:t>
            </a:r>
            <a:r>
              <a:rPr sz="700" spc="-5" dirty="0">
                <a:solidFill>
                  <a:srgbClr val="00050F"/>
                </a:solidFill>
                <a:latin typeface="Sharp Sans Display No1"/>
                <a:cs typeface="Sharp Sans Display No1"/>
              </a:rPr>
              <a:t> </a:t>
            </a:r>
            <a:r>
              <a:rPr sz="700" spc="-10" dirty="0">
                <a:solidFill>
                  <a:srgbClr val="00050F"/>
                </a:solidFill>
                <a:latin typeface="Sharp Sans Display No1"/>
                <a:cs typeface="Sharp Sans Display No1"/>
              </a:rPr>
              <a:t>Aberdeen</a:t>
            </a:r>
            <a:r>
              <a:rPr sz="700" dirty="0">
                <a:solidFill>
                  <a:srgbClr val="00050F"/>
                </a:solidFill>
                <a:latin typeface="Sharp Sans Display No1"/>
                <a:cs typeface="Sharp Sans Display No1"/>
              </a:rPr>
              <a:t> </a:t>
            </a:r>
            <a:r>
              <a:rPr sz="700" spc="-10" dirty="0">
                <a:solidFill>
                  <a:srgbClr val="00050F"/>
                </a:solidFill>
                <a:latin typeface="Sharp Sans Display No1"/>
                <a:cs typeface="Sharp Sans Display No1"/>
              </a:rPr>
              <a:t>Investments,</a:t>
            </a:r>
            <a:r>
              <a:rPr sz="700" spc="-5" dirty="0">
                <a:solidFill>
                  <a:srgbClr val="00050F"/>
                </a:solidFill>
                <a:latin typeface="Sharp Sans Display No1"/>
                <a:cs typeface="Sharp Sans Display No1"/>
              </a:rPr>
              <a:t> </a:t>
            </a:r>
            <a:r>
              <a:rPr sz="700" dirty="0">
                <a:solidFill>
                  <a:srgbClr val="00050F"/>
                </a:solidFill>
                <a:latin typeface="Sharp Sans Display No1"/>
                <a:cs typeface="Sharp Sans Display No1"/>
              </a:rPr>
              <a:t>as at</a:t>
            </a:r>
            <a:r>
              <a:rPr sz="700" spc="-5" dirty="0">
                <a:solidFill>
                  <a:srgbClr val="00050F"/>
                </a:solidFill>
                <a:latin typeface="Sharp Sans Display No1"/>
                <a:cs typeface="Sharp Sans Display No1"/>
              </a:rPr>
              <a:t> </a:t>
            </a:r>
            <a:r>
              <a:rPr sz="700" dirty="0">
                <a:solidFill>
                  <a:srgbClr val="00050F"/>
                </a:solidFill>
                <a:latin typeface="Sharp Sans Display No1"/>
                <a:cs typeface="Sharp Sans Display No1"/>
              </a:rPr>
              <a:t>31 </a:t>
            </a:r>
            <a:r>
              <a:rPr lang="en-GB" sz="700" dirty="0">
                <a:solidFill>
                  <a:srgbClr val="00050F"/>
                </a:solidFill>
                <a:latin typeface="Sharp Sans Display No1"/>
                <a:cs typeface="Sharp Sans Display No1"/>
              </a:rPr>
              <a:t>March</a:t>
            </a:r>
            <a:r>
              <a:rPr sz="700" spc="-5" dirty="0">
                <a:solidFill>
                  <a:srgbClr val="00050F"/>
                </a:solidFill>
                <a:latin typeface="Sharp Sans Display No1"/>
                <a:cs typeface="Sharp Sans Display No1"/>
              </a:rPr>
              <a:t> </a:t>
            </a:r>
            <a:r>
              <a:rPr sz="700" spc="-10" dirty="0">
                <a:solidFill>
                  <a:srgbClr val="00050F"/>
                </a:solidFill>
                <a:latin typeface="Sharp Sans Display No1"/>
                <a:cs typeface="Sharp Sans Display No1"/>
              </a:rPr>
              <a:t>202</a:t>
            </a:r>
            <a:r>
              <a:rPr lang="en-GB" sz="700" spc="-10" dirty="0">
                <a:solidFill>
                  <a:srgbClr val="00050F"/>
                </a:solidFill>
                <a:latin typeface="Sharp Sans Display No1"/>
                <a:cs typeface="Sharp Sans Display No1"/>
              </a:rPr>
              <a:t>6.</a:t>
            </a:r>
            <a:endParaRPr sz="700" dirty="0">
              <a:latin typeface="Sharp Sans Display No1"/>
              <a:cs typeface="Sharp Sans Display No1"/>
            </a:endParaRPr>
          </a:p>
        </p:txBody>
      </p:sp>
      <p:sp>
        <p:nvSpPr>
          <p:cNvPr id="18" name="object 18"/>
          <p:cNvSpPr/>
          <p:nvPr/>
        </p:nvSpPr>
        <p:spPr>
          <a:xfrm>
            <a:off x="7539360" y="3683234"/>
            <a:ext cx="2562225" cy="0"/>
          </a:xfrm>
          <a:custGeom>
            <a:avLst/>
            <a:gdLst/>
            <a:ahLst/>
            <a:cxnLst/>
            <a:rect l="l" t="t" r="r" b="b"/>
            <a:pathLst>
              <a:path w="2562225">
                <a:moveTo>
                  <a:pt x="0" y="0"/>
                </a:moveTo>
                <a:lnTo>
                  <a:pt x="2561996" y="0"/>
                </a:lnTo>
              </a:path>
            </a:pathLst>
          </a:custGeom>
          <a:ln w="6350">
            <a:solidFill>
              <a:srgbClr val="00050F"/>
            </a:solidFill>
          </a:ln>
        </p:spPr>
        <p:txBody>
          <a:bodyPr wrap="square" lIns="0" tIns="0" rIns="0" bIns="0" rtlCol="0"/>
          <a:lstStyle/>
          <a:p>
            <a:endParaRPr dirty="0"/>
          </a:p>
        </p:txBody>
      </p:sp>
      <p:sp>
        <p:nvSpPr>
          <p:cNvPr id="19" name="object 19"/>
          <p:cNvSpPr txBox="1"/>
          <p:nvPr/>
        </p:nvSpPr>
        <p:spPr>
          <a:xfrm>
            <a:off x="8455615" y="3760819"/>
            <a:ext cx="1857726" cy="1851148"/>
          </a:xfrm>
          <a:prstGeom prst="rect">
            <a:avLst/>
          </a:prstGeom>
        </p:spPr>
        <p:txBody>
          <a:bodyPr vert="horz" wrap="square" lIns="0" tIns="3175" rIns="0" bIns="0" rtlCol="0">
            <a:spAutoFit/>
          </a:bodyPr>
          <a:lstStyle/>
          <a:p>
            <a:pPr marL="12700" marR="5080">
              <a:lnSpc>
                <a:spcPct val="105200"/>
              </a:lnSpc>
              <a:spcBef>
                <a:spcPts val="25"/>
              </a:spcBef>
            </a:pPr>
            <a:endParaRPr lang="en-GB" sz="1200" b="1" dirty="0">
              <a:solidFill>
                <a:srgbClr val="00050F"/>
              </a:solidFill>
              <a:latin typeface="Sharp Sans Display No1 Semibold"/>
              <a:cs typeface="Sharp Sans Display No1 Semibold"/>
            </a:endParaRPr>
          </a:p>
          <a:p>
            <a:pPr marL="12700" marR="5080">
              <a:lnSpc>
                <a:spcPct val="105200"/>
              </a:lnSpc>
              <a:spcBef>
                <a:spcPts val="25"/>
              </a:spcBef>
            </a:pPr>
            <a:r>
              <a:rPr lang="en-GB" sz="1200" b="1" dirty="0">
                <a:solidFill>
                  <a:srgbClr val="00050F"/>
                </a:solidFill>
                <a:latin typeface="Sharp Sans Display No1 Semibold"/>
                <a:cs typeface="Sharp Sans Display No1 Semibold"/>
              </a:rPr>
              <a:t>Our strategy has been designed as a one-stop solution for investors seeking to diversify their allocation beyond traditional assets.”</a:t>
            </a:r>
          </a:p>
          <a:p>
            <a:pPr marL="12700" marR="5080">
              <a:lnSpc>
                <a:spcPct val="105200"/>
              </a:lnSpc>
              <a:spcBef>
                <a:spcPts val="25"/>
              </a:spcBef>
            </a:pPr>
            <a:endParaRPr lang="en-GB" sz="1200" b="1" dirty="0">
              <a:solidFill>
                <a:srgbClr val="00050F"/>
              </a:solidFill>
              <a:latin typeface="Sharp Sans Display No1 Semibold"/>
              <a:cs typeface="Sharp Sans Display No1 Semibold"/>
            </a:endParaRPr>
          </a:p>
          <a:p>
            <a:pPr marL="12700" marR="5080">
              <a:lnSpc>
                <a:spcPct val="105200"/>
              </a:lnSpc>
              <a:spcBef>
                <a:spcPts val="25"/>
              </a:spcBef>
            </a:pPr>
            <a:r>
              <a:rPr lang="en-GB" sz="900" b="1" spc="-10" dirty="0">
                <a:solidFill>
                  <a:srgbClr val="00050F"/>
                </a:solidFill>
                <a:latin typeface="Sharp Sans Display No1 Semibold"/>
                <a:cs typeface="Sharp Sans Display No1 Semibold"/>
              </a:rPr>
              <a:t>Nalaka</a:t>
            </a:r>
            <a:r>
              <a:rPr lang="en-GB" sz="900" b="1" spc="-15" dirty="0">
                <a:solidFill>
                  <a:srgbClr val="00050F"/>
                </a:solidFill>
                <a:latin typeface="Sharp Sans Display No1 Semibold"/>
                <a:cs typeface="Sharp Sans Display No1 Semibold"/>
              </a:rPr>
              <a:t> </a:t>
            </a:r>
            <a:r>
              <a:rPr lang="en-GB" sz="900" b="1" dirty="0">
                <a:solidFill>
                  <a:srgbClr val="00050F"/>
                </a:solidFill>
                <a:latin typeface="Sharp Sans Display No1 Semibold"/>
                <a:cs typeface="Sharp Sans Display No1 Semibold"/>
              </a:rPr>
              <a:t>De</a:t>
            </a:r>
            <a:r>
              <a:rPr lang="en-GB" sz="900" b="1" spc="-15" dirty="0">
                <a:solidFill>
                  <a:srgbClr val="00050F"/>
                </a:solidFill>
                <a:latin typeface="Sharp Sans Display No1 Semibold"/>
                <a:cs typeface="Sharp Sans Display No1 Semibold"/>
              </a:rPr>
              <a:t> </a:t>
            </a:r>
            <a:r>
              <a:rPr lang="en-GB" sz="900" b="1" spc="-10" dirty="0">
                <a:solidFill>
                  <a:srgbClr val="00050F"/>
                </a:solidFill>
                <a:latin typeface="Sharp Sans Display No1 Semibold"/>
                <a:cs typeface="Sharp Sans Display No1 Semibold"/>
              </a:rPr>
              <a:t>Silva</a:t>
            </a:r>
            <a:endParaRPr lang="en-GB" sz="900" dirty="0">
              <a:latin typeface="Sharp Sans Display No1 Semibold"/>
              <a:cs typeface="Sharp Sans Display No1 Semibold"/>
            </a:endParaRPr>
          </a:p>
          <a:p>
            <a:pPr marL="12700">
              <a:lnSpc>
                <a:spcPct val="100000"/>
              </a:lnSpc>
              <a:spcBef>
                <a:spcPts val="120"/>
              </a:spcBef>
            </a:pPr>
            <a:r>
              <a:rPr sz="900" dirty="0">
                <a:solidFill>
                  <a:srgbClr val="00050F"/>
                </a:solidFill>
                <a:latin typeface="Sharp Sans Display No1"/>
                <a:cs typeface="Sharp Sans Display No1"/>
              </a:rPr>
              <a:t>Head</a:t>
            </a:r>
            <a:r>
              <a:rPr sz="900" spc="-10" dirty="0">
                <a:solidFill>
                  <a:srgbClr val="00050F"/>
                </a:solidFill>
                <a:latin typeface="Sharp Sans Display No1"/>
                <a:cs typeface="Sharp Sans Display No1"/>
              </a:rPr>
              <a:t> </a:t>
            </a:r>
            <a:r>
              <a:rPr sz="900" dirty="0">
                <a:solidFill>
                  <a:srgbClr val="00050F"/>
                </a:solidFill>
                <a:latin typeface="Sharp Sans Display No1"/>
                <a:cs typeface="Sharp Sans Display No1"/>
              </a:rPr>
              <a:t>of</a:t>
            </a:r>
            <a:r>
              <a:rPr sz="900" spc="-10" dirty="0">
                <a:solidFill>
                  <a:srgbClr val="00050F"/>
                </a:solidFill>
                <a:latin typeface="Sharp Sans Display No1"/>
                <a:cs typeface="Sharp Sans Display No1"/>
              </a:rPr>
              <a:t> Private Markets</a:t>
            </a:r>
            <a:r>
              <a:rPr sz="900" spc="-5" dirty="0">
                <a:solidFill>
                  <a:srgbClr val="00050F"/>
                </a:solidFill>
                <a:latin typeface="Sharp Sans Display No1"/>
                <a:cs typeface="Sharp Sans Display No1"/>
              </a:rPr>
              <a:t> </a:t>
            </a:r>
            <a:r>
              <a:rPr sz="900" spc="-10" dirty="0">
                <a:solidFill>
                  <a:srgbClr val="00050F"/>
                </a:solidFill>
                <a:latin typeface="Sharp Sans Display No1"/>
                <a:cs typeface="Sharp Sans Display No1"/>
              </a:rPr>
              <a:t>Solutions</a:t>
            </a:r>
            <a:endParaRPr sz="900" dirty="0">
              <a:latin typeface="Sharp Sans Display No1"/>
              <a:cs typeface="Sharp Sans Display No1"/>
            </a:endParaRPr>
          </a:p>
        </p:txBody>
      </p:sp>
      <p:sp>
        <p:nvSpPr>
          <p:cNvPr id="20" name="object 20"/>
          <p:cNvSpPr txBox="1"/>
          <p:nvPr/>
        </p:nvSpPr>
        <p:spPr>
          <a:xfrm>
            <a:off x="7697775" y="3690438"/>
            <a:ext cx="471170" cy="1177925"/>
          </a:xfrm>
          <a:prstGeom prst="rect">
            <a:avLst/>
          </a:prstGeom>
        </p:spPr>
        <p:txBody>
          <a:bodyPr vert="horz" wrap="square" lIns="0" tIns="13970" rIns="0" bIns="0" rtlCol="0">
            <a:spAutoFit/>
          </a:bodyPr>
          <a:lstStyle/>
          <a:p>
            <a:pPr marL="12700">
              <a:lnSpc>
                <a:spcPct val="100000"/>
              </a:lnSpc>
              <a:spcBef>
                <a:spcPts val="110"/>
              </a:spcBef>
            </a:pPr>
            <a:r>
              <a:rPr sz="7550" b="1" spc="-50" dirty="0">
                <a:solidFill>
                  <a:srgbClr val="3CBCD9"/>
                </a:solidFill>
                <a:latin typeface="Sharp Sans Display No1 Black"/>
                <a:cs typeface="Sharp Sans Display No1 Black"/>
              </a:rPr>
              <a:t>“</a:t>
            </a:r>
            <a:endParaRPr sz="7550" dirty="0">
              <a:latin typeface="Sharp Sans Display No1 Black"/>
              <a:cs typeface="Sharp Sans Display No1 Black"/>
            </a:endParaRPr>
          </a:p>
        </p:txBody>
      </p:sp>
      <p:sp>
        <p:nvSpPr>
          <p:cNvPr id="44" name="object 44"/>
          <p:cNvSpPr/>
          <p:nvPr/>
        </p:nvSpPr>
        <p:spPr>
          <a:xfrm>
            <a:off x="4754994" y="6185801"/>
            <a:ext cx="5397500" cy="762635"/>
          </a:xfrm>
          <a:custGeom>
            <a:avLst/>
            <a:gdLst/>
            <a:ahLst/>
            <a:cxnLst/>
            <a:rect l="l" t="t" r="r" b="b"/>
            <a:pathLst>
              <a:path w="5397500" h="762634">
                <a:moveTo>
                  <a:pt x="5397004" y="0"/>
                </a:moveTo>
                <a:lnTo>
                  <a:pt x="0" y="0"/>
                </a:lnTo>
                <a:lnTo>
                  <a:pt x="0" y="762203"/>
                </a:lnTo>
                <a:lnTo>
                  <a:pt x="5397004" y="762203"/>
                </a:lnTo>
                <a:lnTo>
                  <a:pt x="5397004" y="0"/>
                </a:lnTo>
                <a:close/>
              </a:path>
            </a:pathLst>
          </a:custGeom>
          <a:solidFill>
            <a:srgbClr val="EDF0F9"/>
          </a:solidFill>
        </p:spPr>
        <p:txBody>
          <a:bodyPr wrap="square" lIns="0" tIns="0" rIns="0" bIns="0" rtlCol="0"/>
          <a:lstStyle/>
          <a:p>
            <a:endParaRPr dirty="0"/>
          </a:p>
        </p:txBody>
      </p:sp>
      <p:sp>
        <p:nvSpPr>
          <p:cNvPr id="45" name="object 45"/>
          <p:cNvSpPr txBox="1"/>
          <p:nvPr/>
        </p:nvSpPr>
        <p:spPr>
          <a:xfrm>
            <a:off x="4922300" y="6327706"/>
            <a:ext cx="4665980" cy="473709"/>
          </a:xfrm>
          <a:prstGeom prst="rect">
            <a:avLst/>
          </a:prstGeom>
        </p:spPr>
        <p:txBody>
          <a:bodyPr vert="horz" wrap="square" lIns="0" tIns="7620" rIns="0" bIns="0" rtlCol="0">
            <a:spAutoFit/>
          </a:bodyPr>
          <a:lstStyle/>
          <a:p>
            <a:pPr marL="12700" marR="525145">
              <a:lnSpc>
                <a:spcPct val="104200"/>
              </a:lnSpc>
              <a:spcBef>
                <a:spcPts val="60"/>
              </a:spcBef>
            </a:pPr>
            <a:r>
              <a:rPr sz="800" b="1" dirty="0">
                <a:solidFill>
                  <a:srgbClr val="00050F"/>
                </a:solidFill>
                <a:latin typeface="Sharp Sans Display No1 Semibold"/>
                <a:cs typeface="Sharp Sans Display No1 Semibold"/>
              </a:rPr>
              <a:t>This</a:t>
            </a:r>
            <a:r>
              <a:rPr sz="800" b="1" spc="-10" dirty="0">
                <a:solidFill>
                  <a:srgbClr val="00050F"/>
                </a:solidFill>
                <a:latin typeface="Sharp Sans Display No1 Semibold"/>
                <a:cs typeface="Sharp Sans Display No1 Semibold"/>
              </a:rPr>
              <a:t> </a:t>
            </a:r>
            <a:r>
              <a:rPr sz="800" b="1" dirty="0">
                <a:solidFill>
                  <a:srgbClr val="00050F"/>
                </a:solidFill>
                <a:latin typeface="Sharp Sans Display No1 Semibold"/>
                <a:cs typeface="Sharp Sans Display No1 Semibold"/>
              </a:rPr>
              <a:t>is</a:t>
            </a:r>
            <a:r>
              <a:rPr sz="800" b="1" spc="-5" dirty="0">
                <a:solidFill>
                  <a:srgbClr val="00050F"/>
                </a:solidFill>
                <a:latin typeface="Sharp Sans Display No1 Semibold"/>
                <a:cs typeface="Sharp Sans Display No1 Semibold"/>
              </a:rPr>
              <a:t> </a:t>
            </a:r>
            <a:r>
              <a:rPr sz="800" b="1" dirty="0">
                <a:solidFill>
                  <a:srgbClr val="00050F"/>
                </a:solidFill>
                <a:latin typeface="Sharp Sans Display No1 Semibold"/>
                <a:cs typeface="Sharp Sans Display No1 Semibold"/>
              </a:rPr>
              <a:t>a</a:t>
            </a:r>
            <a:r>
              <a:rPr sz="800" b="1" spc="-10" dirty="0">
                <a:solidFill>
                  <a:srgbClr val="00050F"/>
                </a:solidFill>
                <a:latin typeface="Sharp Sans Display No1 Semibold"/>
                <a:cs typeface="Sharp Sans Display No1 Semibold"/>
              </a:rPr>
              <a:t> marketing</a:t>
            </a:r>
            <a:r>
              <a:rPr sz="800" b="1" spc="-5" dirty="0">
                <a:solidFill>
                  <a:srgbClr val="00050F"/>
                </a:solidFill>
                <a:latin typeface="Sharp Sans Display No1 Semibold"/>
                <a:cs typeface="Sharp Sans Display No1 Semibold"/>
              </a:rPr>
              <a:t> </a:t>
            </a:r>
            <a:r>
              <a:rPr sz="800" b="1" dirty="0">
                <a:solidFill>
                  <a:srgbClr val="00050F"/>
                </a:solidFill>
                <a:latin typeface="Sharp Sans Display No1 Semibold"/>
                <a:cs typeface="Sharp Sans Display No1 Semibold"/>
              </a:rPr>
              <a:t>communication.</a:t>
            </a:r>
            <a:r>
              <a:rPr sz="800" b="1" spc="-10" dirty="0">
                <a:solidFill>
                  <a:srgbClr val="00050F"/>
                </a:solidFill>
                <a:latin typeface="Sharp Sans Display No1 Semibold"/>
                <a:cs typeface="Sharp Sans Display No1 Semibold"/>
              </a:rPr>
              <a:t> </a:t>
            </a:r>
            <a:r>
              <a:rPr sz="800" b="1" dirty="0">
                <a:solidFill>
                  <a:srgbClr val="00050F"/>
                </a:solidFill>
                <a:latin typeface="Sharp Sans Display No1 Semibold"/>
                <a:cs typeface="Sharp Sans Display No1 Semibold"/>
              </a:rPr>
              <a:t>Please</a:t>
            </a:r>
            <a:r>
              <a:rPr sz="800" b="1" spc="-5" dirty="0">
                <a:solidFill>
                  <a:srgbClr val="00050F"/>
                </a:solidFill>
                <a:latin typeface="Sharp Sans Display No1 Semibold"/>
                <a:cs typeface="Sharp Sans Display No1 Semibold"/>
              </a:rPr>
              <a:t> </a:t>
            </a:r>
            <a:r>
              <a:rPr sz="800" b="1" spc="-20" dirty="0">
                <a:solidFill>
                  <a:srgbClr val="00050F"/>
                </a:solidFill>
                <a:latin typeface="Sharp Sans Display No1 Semibold"/>
                <a:cs typeface="Sharp Sans Display No1 Semibold"/>
              </a:rPr>
              <a:t>refer</a:t>
            </a:r>
            <a:r>
              <a:rPr sz="800" b="1" spc="-5" dirty="0">
                <a:solidFill>
                  <a:srgbClr val="00050F"/>
                </a:solidFill>
                <a:latin typeface="Sharp Sans Display No1 Semibold"/>
                <a:cs typeface="Sharp Sans Display No1 Semibold"/>
              </a:rPr>
              <a:t> </a:t>
            </a:r>
            <a:r>
              <a:rPr sz="800" b="1" dirty="0">
                <a:solidFill>
                  <a:srgbClr val="00050F"/>
                </a:solidFill>
                <a:latin typeface="Sharp Sans Display No1 Semibold"/>
                <a:cs typeface="Sharp Sans Display No1 Semibold"/>
              </a:rPr>
              <a:t>to</a:t>
            </a:r>
            <a:r>
              <a:rPr sz="800" b="1" spc="-10" dirty="0">
                <a:solidFill>
                  <a:srgbClr val="00050F"/>
                </a:solidFill>
                <a:latin typeface="Sharp Sans Display No1 Semibold"/>
                <a:cs typeface="Sharp Sans Display No1 Semibold"/>
              </a:rPr>
              <a:t> </a:t>
            </a:r>
            <a:r>
              <a:rPr sz="800" b="1" dirty="0">
                <a:solidFill>
                  <a:srgbClr val="00050F"/>
                </a:solidFill>
                <a:latin typeface="Sharp Sans Display No1 Semibold"/>
                <a:cs typeface="Sharp Sans Display No1 Semibold"/>
              </a:rPr>
              <a:t>the</a:t>
            </a:r>
            <a:r>
              <a:rPr sz="800" b="1" spc="-5" dirty="0">
                <a:solidFill>
                  <a:srgbClr val="00050F"/>
                </a:solidFill>
                <a:latin typeface="Sharp Sans Display No1 Semibold"/>
                <a:cs typeface="Sharp Sans Display No1 Semibold"/>
              </a:rPr>
              <a:t> </a:t>
            </a:r>
            <a:r>
              <a:rPr sz="800" b="1" spc="-10" dirty="0">
                <a:solidFill>
                  <a:srgbClr val="00050F"/>
                </a:solidFill>
                <a:latin typeface="Sharp Sans Display No1 Semibold"/>
                <a:cs typeface="Sharp Sans Display No1 Semibold"/>
              </a:rPr>
              <a:t>prospectus </a:t>
            </a:r>
            <a:r>
              <a:rPr sz="800" b="1" dirty="0">
                <a:solidFill>
                  <a:srgbClr val="00050F"/>
                </a:solidFill>
                <a:latin typeface="Sharp Sans Display No1 Semibold"/>
                <a:cs typeface="Sharp Sans Display No1 Semibold"/>
              </a:rPr>
              <a:t>of</a:t>
            </a:r>
            <a:r>
              <a:rPr sz="800" b="1" spc="-5" dirty="0">
                <a:solidFill>
                  <a:srgbClr val="00050F"/>
                </a:solidFill>
                <a:latin typeface="Sharp Sans Display No1 Semibold"/>
                <a:cs typeface="Sharp Sans Display No1 Semibold"/>
              </a:rPr>
              <a:t> </a:t>
            </a:r>
            <a:r>
              <a:rPr sz="800" b="1" dirty="0">
                <a:solidFill>
                  <a:srgbClr val="00050F"/>
                </a:solidFill>
                <a:latin typeface="Sharp Sans Display No1 Semibold"/>
                <a:cs typeface="Sharp Sans Display No1 Semibold"/>
              </a:rPr>
              <a:t>the</a:t>
            </a:r>
            <a:r>
              <a:rPr sz="800" b="1" spc="-10" dirty="0">
                <a:solidFill>
                  <a:srgbClr val="00050F"/>
                </a:solidFill>
                <a:latin typeface="Sharp Sans Display No1 Semibold"/>
                <a:cs typeface="Sharp Sans Display No1 Semibold"/>
              </a:rPr>
              <a:t> </a:t>
            </a:r>
            <a:r>
              <a:rPr sz="800" b="1" dirty="0">
                <a:solidFill>
                  <a:srgbClr val="00050F"/>
                </a:solidFill>
                <a:latin typeface="Sharp Sans Display No1 Semibold"/>
                <a:cs typeface="Sharp Sans Display No1 Semibold"/>
              </a:rPr>
              <a:t>UCITS</a:t>
            </a:r>
            <a:r>
              <a:rPr sz="800" b="1" spc="-5" dirty="0">
                <a:solidFill>
                  <a:srgbClr val="00050F"/>
                </a:solidFill>
                <a:latin typeface="Sharp Sans Display No1 Semibold"/>
                <a:cs typeface="Sharp Sans Display No1 Semibold"/>
              </a:rPr>
              <a:t> </a:t>
            </a:r>
            <a:r>
              <a:rPr sz="800" b="1" dirty="0">
                <a:solidFill>
                  <a:srgbClr val="00050F"/>
                </a:solidFill>
                <a:latin typeface="Sharp Sans Display No1 Semibold"/>
                <a:cs typeface="Sharp Sans Display No1 Semibold"/>
              </a:rPr>
              <a:t>and</a:t>
            </a:r>
            <a:r>
              <a:rPr sz="800" b="1" spc="-5" dirty="0">
                <a:solidFill>
                  <a:srgbClr val="00050F"/>
                </a:solidFill>
                <a:latin typeface="Sharp Sans Display No1 Semibold"/>
                <a:cs typeface="Sharp Sans Display No1 Semibold"/>
              </a:rPr>
              <a:t> </a:t>
            </a:r>
            <a:r>
              <a:rPr sz="800" b="1" dirty="0">
                <a:solidFill>
                  <a:srgbClr val="00050F"/>
                </a:solidFill>
                <a:latin typeface="Sharp Sans Display No1 Semibold"/>
                <a:cs typeface="Sharp Sans Display No1 Semibold"/>
              </a:rPr>
              <a:t>to</a:t>
            </a:r>
            <a:r>
              <a:rPr sz="800" b="1" spc="-10" dirty="0">
                <a:solidFill>
                  <a:srgbClr val="00050F"/>
                </a:solidFill>
                <a:latin typeface="Sharp Sans Display No1 Semibold"/>
                <a:cs typeface="Sharp Sans Display No1 Semibold"/>
              </a:rPr>
              <a:t> </a:t>
            </a:r>
            <a:r>
              <a:rPr sz="800" b="1" spc="-25" dirty="0">
                <a:solidFill>
                  <a:srgbClr val="00050F"/>
                </a:solidFill>
                <a:latin typeface="Sharp Sans Display No1 Semibold"/>
                <a:cs typeface="Sharp Sans Display No1 Semibold"/>
              </a:rPr>
              <a:t>the</a:t>
            </a:r>
            <a:r>
              <a:rPr sz="800" b="1" spc="500" dirty="0">
                <a:solidFill>
                  <a:srgbClr val="00050F"/>
                </a:solidFill>
                <a:latin typeface="Sharp Sans Display No1 Semibold"/>
                <a:cs typeface="Sharp Sans Display No1 Semibold"/>
              </a:rPr>
              <a:t> </a:t>
            </a:r>
            <a:r>
              <a:rPr sz="800" b="1" dirty="0">
                <a:solidFill>
                  <a:srgbClr val="00050F"/>
                </a:solidFill>
                <a:latin typeface="Sharp Sans Display No1 Semibold"/>
                <a:cs typeface="Sharp Sans Display No1 Semibold"/>
              </a:rPr>
              <a:t>KID</a:t>
            </a:r>
            <a:r>
              <a:rPr sz="800" b="1" spc="-5" dirty="0">
                <a:solidFill>
                  <a:srgbClr val="00050F"/>
                </a:solidFill>
                <a:latin typeface="Sharp Sans Display No1 Semibold"/>
                <a:cs typeface="Sharp Sans Display No1 Semibold"/>
              </a:rPr>
              <a:t> </a:t>
            </a:r>
            <a:r>
              <a:rPr sz="800" b="1" dirty="0">
                <a:solidFill>
                  <a:srgbClr val="00050F"/>
                </a:solidFill>
                <a:latin typeface="Sharp Sans Display No1 Semibold"/>
                <a:cs typeface="Sharp Sans Display No1 Semibold"/>
              </a:rPr>
              <a:t>/ KIID</a:t>
            </a:r>
            <a:r>
              <a:rPr sz="800" b="1" spc="-5" dirty="0">
                <a:solidFill>
                  <a:srgbClr val="00050F"/>
                </a:solidFill>
                <a:latin typeface="Sharp Sans Display No1 Semibold"/>
                <a:cs typeface="Sharp Sans Display No1 Semibold"/>
              </a:rPr>
              <a:t> </a:t>
            </a:r>
            <a:r>
              <a:rPr sz="800" b="1" spc="-20" dirty="0">
                <a:solidFill>
                  <a:srgbClr val="00050F"/>
                </a:solidFill>
                <a:latin typeface="Sharp Sans Display No1 Semibold"/>
                <a:cs typeface="Sharp Sans Display No1 Semibold"/>
              </a:rPr>
              <a:t>before</a:t>
            </a:r>
            <a:r>
              <a:rPr sz="800" b="1" dirty="0">
                <a:solidFill>
                  <a:srgbClr val="00050F"/>
                </a:solidFill>
                <a:latin typeface="Sharp Sans Display No1 Semibold"/>
                <a:cs typeface="Sharp Sans Display No1 Semibold"/>
              </a:rPr>
              <a:t> making</a:t>
            </a:r>
            <a:r>
              <a:rPr sz="800" b="1" spc="-5" dirty="0">
                <a:solidFill>
                  <a:srgbClr val="00050F"/>
                </a:solidFill>
                <a:latin typeface="Sharp Sans Display No1 Semibold"/>
                <a:cs typeface="Sharp Sans Display No1 Semibold"/>
              </a:rPr>
              <a:t> </a:t>
            </a:r>
            <a:r>
              <a:rPr sz="800" b="1" dirty="0">
                <a:solidFill>
                  <a:srgbClr val="00050F"/>
                </a:solidFill>
                <a:latin typeface="Sharp Sans Display No1 Semibold"/>
                <a:cs typeface="Sharp Sans Display No1 Semibold"/>
              </a:rPr>
              <a:t>any final</a:t>
            </a:r>
            <a:r>
              <a:rPr sz="800" b="1" spc="-5" dirty="0">
                <a:solidFill>
                  <a:srgbClr val="00050F"/>
                </a:solidFill>
                <a:latin typeface="Sharp Sans Display No1 Semibold"/>
                <a:cs typeface="Sharp Sans Display No1 Semibold"/>
              </a:rPr>
              <a:t> </a:t>
            </a:r>
            <a:r>
              <a:rPr sz="800" b="1" spc="-10" dirty="0">
                <a:solidFill>
                  <a:srgbClr val="00050F"/>
                </a:solidFill>
                <a:latin typeface="Sharp Sans Display No1 Semibold"/>
                <a:cs typeface="Sharp Sans Display No1 Semibold"/>
              </a:rPr>
              <a:t>investment</a:t>
            </a:r>
            <a:r>
              <a:rPr sz="800" b="1" dirty="0">
                <a:solidFill>
                  <a:srgbClr val="00050F"/>
                </a:solidFill>
                <a:latin typeface="Sharp Sans Display No1 Semibold"/>
                <a:cs typeface="Sharp Sans Display No1 Semibold"/>
              </a:rPr>
              <a:t> </a:t>
            </a:r>
            <a:r>
              <a:rPr sz="800" b="1" spc="-10" dirty="0">
                <a:solidFill>
                  <a:srgbClr val="00050F"/>
                </a:solidFill>
                <a:latin typeface="Sharp Sans Display No1 Semibold"/>
                <a:cs typeface="Sharp Sans Display No1 Semibold"/>
              </a:rPr>
              <a:t>decisions.</a:t>
            </a:r>
            <a:endParaRPr sz="800" dirty="0">
              <a:latin typeface="Sharp Sans Display No1 Semibold"/>
              <a:cs typeface="Sharp Sans Display No1 Semibold"/>
            </a:endParaRPr>
          </a:p>
          <a:p>
            <a:pPr marL="12700">
              <a:lnSpc>
                <a:spcPct val="100000"/>
              </a:lnSpc>
              <a:spcBef>
                <a:spcPts val="605"/>
              </a:spcBef>
            </a:pPr>
            <a:r>
              <a:rPr sz="800" b="1" dirty="0">
                <a:solidFill>
                  <a:srgbClr val="00050F"/>
                </a:solidFill>
                <a:latin typeface="Sharp Sans Display No1 Semibold"/>
                <a:cs typeface="Sharp Sans Display No1 Semibold"/>
              </a:rPr>
              <a:t>For</a:t>
            </a:r>
            <a:r>
              <a:rPr sz="800" b="1" spc="-10" dirty="0">
                <a:solidFill>
                  <a:srgbClr val="00050F"/>
                </a:solidFill>
                <a:latin typeface="Sharp Sans Display No1 Semibold"/>
                <a:cs typeface="Sharp Sans Display No1 Semibold"/>
              </a:rPr>
              <a:t> Professional Investors </a:t>
            </a:r>
            <a:r>
              <a:rPr sz="800" b="1" dirty="0">
                <a:solidFill>
                  <a:srgbClr val="00050F"/>
                </a:solidFill>
                <a:latin typeface="Sharp Sans Display No1 Semibold"/>
                <a:cs typeface="Sharp Sans Display No1 Semibold"/>
              </a:rPr>
              <a:t>Only</a:t>
            </a:r>
            <a:r>
              <a:rPr sz="800" b="1" spc="-5" dirty="0">
                <a:solidFill>
                  <a:srgbClr val="00050F"/>
                </a:solidFill>
                <a:latin typeface="Sharp Sans Display No1 Semibold"/>
                <a:cs typeface="Sharp Sans Display No1 Semibold"/>
              </a:rPr>
              <a:t> </a:t>
            </a:r>
            <a:r>
              <a:rPr sz="800" b="1" dirty="0">
                <a:solidFill>
                  <a:srgbClr val="00050F"/>
                </a:solidFill>
                <a:latin typeface="Sharp Sans Display No1 Semibold"/>
                <a:cs typeface="Sharp Sans Display No1 Semibold"/>
              </a:rPr>
              <a:t>–</a:t>
            </a:r>
            <a:r>
              <a:rPr sz="800" b="1" spc="-10" dirty="0">
                <a:solidFill>
                  <a:srgbClr val="00050F"/>
                </a:solidFill>
                <a:latin typeface="Sharp Sans Display No1 Semibold"/>
                <a:cs typeface="Sharp Sans Display No1 Semibold"/>
              </a:rPr>
              <a:t> </a:t>
            </a:r>
            <a:r>
              <a:rPr sz="800" b="1" dirty="0">
                <a:solidFill>
                  <a:srgbClr val="00050F"/>
                </a:solidFill>
                <a:latin typeface="Sharp Sans Display No1 Semibold"/>
                <a:cs typeface="Sharp Sans Display No1 Semibold"/>
              </a:rPr>
              <a:t>Not</a:t>
            </a:r>
            <a:r>
              <a:rPr sz="800" b="1" spc="-10" dirty="0">
                <a:solidFill>
                  <a:srgbClr val="00050F"/>
                </a:solidFill>
                <a:latin typeface="Sharp Sans Display No1 Semibold"/>
                <a:cs typeface="Sharp Sans Display No1 Semibold"/>
              </a:rPr>
              <a:t> </a:t>
            </a:r>
            <a:r>
              <a:rPr sz="800" b="1" dirty="0">
                <a:solidFill>
                  <a:srgbClr val="00050F"/>
                </a:solidFill>
                <a:latin typeface="Sharp Sans Display No1 Semibold"/>
                <a:cs typeface="Sharp Sans Display No1 Semibold"/>
              </a:rPr>
              <a:t>for</a:t>
            </a:r>
            <a:r>
              <a:rPr sz="800" b="1" spc="-10" dirty="0">
                <a:solidFill>
                  <a:srgbClr val="00050F"/>
                </a:solidFill>
                <a:latin typeface="Sharp Sans Display No1 Semibold"/>
                <a:cs typeface="Sharp Sans Display No1 Semibold"/>
              </a:rPr>
              <a:t> </a:t>
            </a:r>
            <a:r>
              <a:rPr sz="800" b="1" dirty="0">
                <a:solidFill>
                  <a:srgbClr val="00050F"/>
                </a:solidFill>
                <a:latin typeface="Sharp Sans Display No1 Semibold"/>
                <a:cs typeface="Sharp Sans Display No1 Semibold"/>
              </a:rPr>
              <a:t>public</a:t>
            </a:r>
            <a:r>
              <a:rPr sz="800" b="1" spc="-5" dirty="0">
                <a:solidFill>
                  <a:srgbClr val="00050F"/>
                </a:solidFill>
                <a:latin typeface="Sharp Sans Display No1 Semibold"/>
                <a:cs typeface="Sharp Sans Display No1 Semibold"/>
              </a:rPr>
              <a:t> </a:t>
            </a:r>
            <a:r>
              <a:rPr sz="800" b="1" dirty="0">
                <a:solidFill>
                  <a:srgbClr val="00050F"/>
                </a:solidFill>
                <a:latin typeface="Sharp Sans Display No1 Semibold"/>
                <a:cs typeface="Sharp Sans Display No1 Semibold"/>
              </a:rPr>
              <a:t>distribution.</a:t>
            </a:r>
            <a:r>
              <a:rPr sz="800" b="1" spc="-10" dirty="0">
                <a:solidFill>
                  <a:srgbClr val="00050F"/>
                </a:solidFill>
                <a:latin typeface="Sharp Sans Display No1 Semibold"/>
                <a:cs typeface="Sharp Sans Display No1 Semibold"/>
              </a:rPr>
              <a:t> </a:t>
            </a:r>
            <a:r>
              <a:rPr sz="800" b="1" dirty="0">
                <a:solidFill>
                  <a:srgbClr val="00050F"/>
                </a:solidFill>
                <a:latin typeface="Sharp Sans Display No1 Semibold"/>
                <a:cs typeface="Sharp Sans Display No1 Semibold"/>
              </a:rPr>
              <a:t>In</a:t>
            </a:r>
            <a:r>
              <a:rPr sz="800" b="1" spc="-10" dirty="0">
                <a:solidFill>
                  <a:srgbClr val="00050F"/>
                </a:solidFill>
                <a:latin typeface="Sharp Sans Display No1 Semibold"/>
                <a:cs typeface="Sharp Sans Display No1 Semibold"/>
              </a:rPr>
              <a:t> Switzerland</a:t>
            </a:r>
            <a:r>
              <a:rPr sz="800" b="1" spc="-5" dirty="0">
                <a:solidFill>
                  <a:srgbClr val="00050F"/>
                </a:solidFill>
                <a:latin typeface="Sharp Sans Display No1 Semibold"/>
                <a:cs typeface="Sharp Sans Display No1 Semibold"/>
              </a:rPr>
              <a:t> </a:t>
            </a:r>
            <a:r>
              <a:rPr sz="800" b="1" dirty="0">
                <a:solidFill>
                  <a:srgbClr val="00050F"/>
                </a:solidFill>
                <a:latin typeface="Sharp Sans Display No1 Semibold"/>
                <a:cs typeface="Sharp Sans Display No1 Semibold"/>
              </a:rPr>
              <a:t>for</a:t>
            </a:r>
            <a:r>
              <a:rPr sz="800" b="1" spc="-10" dirty="0">
                <a:solidFill>
                  <a:srgbClr val="00050F"/>
                </a:solidFill>
                <a:latin typeface="Sharp Sans Display No1 Semibold"/>
                <a:cs typeface="Sharp Sans Display No1 Semibold"/>
              </a:rPr>
              <a:t> </a:t>
            </a:r>
            <a:r>
              <a:rPr sz="800" b="1" dirty="0">
                <a:solidFill>
                  <a:srgbClr val="00050F"/>
                </a:solidFill>
                <a:latin typeface="Sharp Sans Display No1 Semibold"/>
                <a:cs typeface="Sharp Sans Display No1 Semibold"/>
              </a:rPr>
              <a:t>Qualified</a:t>
            </a:r>
            <a:r>
              <a:rPr sz="800" b="1" spc="-10" dirty="0">
                <a:solidFill>
                  <a:srgbClr val="00050F"/>
                </a:solidFill>
                <a:latin typeface="Sharp Sans Display No1 Semibold"/>
                <a:cs typeface="Sharp Sans Display No1 Semibold"/>
              </a:rPr>
              <a:t> Investors only.</a:t>
            </a:r>
            <a:endParaRPr sz="800" dirty="0">
              <a:latin typeface="Sharp Sans Display No1 Semibold"/>
              <a:cs typeface="Sharp Sans Display No1 Semibold"/>
            </a:endParaRPr>
          </a:p>
        </p:txBody>
      </p:sp>
      <p:grpSp>
        <p:nvGrpSpPr>
          <p:cNvPr id="46" name="object 46"/>
          <p:cNvGrpSpPr/>
          <p:nvPr/>
        </p:nvGrpSpPr>
        <p:grpSpPr>
          <a:xfrm>
            <a:off x="4754994" y="5877700"/>
            <a:ext cx="5575300" cy="1142365"/>
            <a:chOff x="4754994" y="5877700"/>
            <a:chExt cx="5575300" cy="1142365"/>
          </a:xfrm>
        </p:grpSpPr>
        <p:sp>
          <p:nvSpPr>
            <p:cNvPr id="47" name="object 47"/>
            <p:cNvSpPr/>
            <p:nvPr/>
          </p:nvSpPr>
          <p:spPr>
            <a:xfrm>
              <a:off x="9733047" y="5896750"/>
              <a:ext cx="578485" cy="578485"/>
            </a:xfrm>
            <a:custGeom>
              <a:avLst/>
              <a:gdLst/>
              <a:ahLst/>
              <a:cxnLst/>
              <a:rect l="l" t="t" r="r" b="b"/>
              <a:pathLst>
                <a:path w="578484" h="578485">
                  <a:moveTo>
                    <a:pt x="289051" y="0"/>
                  </a:moveTo>
                  <a:lnTo>
                    <a:pt x="242227" y="3790"/>
                  </a:lnTo>
                  <a:lnTo>
                    <a:pt x="197786" y="14760"/>
                  </a:lnTo>
                  <a:lnTo>
                    <a:pt x="156327" y="32311"/>
                  </a:lnTo>
                  <a:lnTo>
                    <a:pt x="118451" y="55843"/>
                  </a:lnTo>
                  <a:lnTo>
                    <a:pt x="84756" y="84756"/>
                  </a:lnTo>
                  <a:lnTo>
                    <a:pt x="55843" y="118451"/>
                  </a:lnTo>
                  <a:lnTo>
                    <a:pt x="32311" y="156327"/>
                  </a:lnTo>
                  <a:lnTo>
                    <a:pt x="14760" y="197786"/>
                  </a:lnTo>
                  <a:lnTo>
                    <a:pt x="3790" y="242227"/>
                  </a:lnTo>
                  <a:lnTo>
                    <a:pt x="0" y="289051"/>
                  </a:lnTo>
                  <a:lnTo>
                    <a:pt x="3790" y="335876"/>
                  </a:lnTo>
                  <a:lnTo>
                    <a:pt x="14760" y="380317"/>
                  </a:lnTo>
                  <a:lnTo>
                    <a:pt x="32311" y="421776"/>
                  </a:lnTo>
                  <a:lnTo>
                    <a:pt x="55843" y="459652"/>
                  </a:lnTo>
                  <a:lnTo>
                    <a:pt x="84756" y="493347"/>
                  </a:lnTo>
                  <a:lnTo>
                    <a:pt x="118451" y="522260"/>
                  </a:lnTo>
                  <a:lnTo>
                    <a:pt x="156327" y="545792"/>
                  </a:lnTo>
                  <a:lnTo>
                    <a:pt x="197786" y="563343"/>
                  </a:lnTo>
                  <a:lnTo>
                    <a:pt x="242227" y="574313"/>
                  </a:lnTo>
                  <a:lnTo>
                    <a:pt x="289051" y="578104"/>
                  </a:lnTo>
                  <a:lnTo>
                    <a:pt x="335876" y="574313"/>
                  </a:lnTo>
                  <a:lnTo>
                    <a:pt x="380317" y="563343"/>
                  </a:lnTo>
                  <a:lnTo>
                    <a:pt x="421776" y="545792"/>
                  </a:lnTo>
                  <a:lnTo>
                    <a:pt x="459652" y="522260"/>
                  </a:lnTo>
                  <a:lnTo>
                    <a:pt x="493347" y="493347"/>
                  </a:lnTo>
                  <a:lnTo>
                    <a:pt x="522260" y="459652"/>
                  </a:lnTo>
                  <a:lnTo>
                    <a:pt x="545792" y="421776"/>
                  </a:lnTo>
                  <a:lnTo>
                    <a:pt x="563343" y="380317"/>
                  </a:lnTo>
                  <a:lnTo>
                    <a:pt x="574313" y="335876"/>
                  </a:lnTo>
                  <a:lnTo>
                    <a:pt x="578104" y="289051"/>
                  </a:lnTo>
                  <a:lnTo>
                    <a:pt x="574313" y="242227"/>
                  </a:lnTo>
                  <a:lnTo>
                    <a:pt x="563343" y="197786"/>
                  </a:lnTo>
                  <a:lnTo>
                    <a:pt x="545792" y="156327"/>
                  </a:lnTo>
                  <a:lnTo>
                    <a:pt x="522260" y="118451"/>
                  </a:lnTo>
                  <a:lnTo>
                    <a:pt x="493347" y="84756"/>
                  </a:lnTo>
                  <a:lnTo>
                    <a:pt x="459652" y="55843"/>
                  </a:lnTo>
                  <a:lnTo>
                    <a:pt x="421776" y="32311"/>
                  </a:lnTo>
                  <a:lnTo>
                    <a:pt x="380317" y="14760"/>
                  </a:lnTo>
                  <a:lnTo>
                    <a:pt x="335876" y="3790"/>
                  </a:lnTo>
                  <a:lnTo>
                    <a:pt x="289051" y="0"/>
                  </a:lnTo>
                  <a:close/>
                </a:path>
              </a:pathLst>
            </a:custGeom>
            <a:solidFill>
              <a:srgbClr val="0057A4"/>
            </a:solidFill>
          </p:spPr>
          <p:txBody>
            <a:bodyPr wrap="square" lIns="0" tIns="0" rIns="0" bIns="0" rtlCol="0"/>
            <a:lstStyle/>
            <a:p>
              <a:endParaRPr dirty="0"/>
            </a:p>
          </p:txBody>
        </p:sp>
        <p:sp>
          <p:nvSpPr>
            <p:cNvPr id="48" name="object 48"/>
            <p:cNvSpPr/>
            <p:nvPr/>
          </p:nvSpPr>
          <p:spPr>
            <a:xfrm>
              <a:off x="9838728" y="6002451"/>
              <a:ext cx="367030" cy="367030"/>
            </a:xfrm>
            <a:custGeom>
              <a:avLst/>
              <a:gdLst/>
              <a:ahLst/>
              <a:cxnLst/>
              <a:rect l="l" t="t" r="r" b="b"/>
              <a:pathLst>
                <a:path w="367029" h="367029">
                  <a:moveTo>
                    <a:pt x="204279" y="122491"/>
                  </a:moveTo>
                  <a:lnTo>
                    <a:pt x="197192" y="122491"/>
                  </a:lnTo>
                  <a:lnTo>
                    <a:pt x="197192" y="129578"/>
                  </a:lnTo>
                  <a:lnTo>
                    <a:pt x="197192" y="318681"/>
                  </a:lnTo>
                  <a:lnTo>
                    <a:pt x="169557" y="318681"/>
                  </a:lnTo>
                  <a:lnTo>
                    <a:pt x="169557" y="129578"/>
                  </a:lnTo>
                  <a:lnTo>
                    <a:pt x="197192" y="129578"/>
                  </a:lnTo>
                  <a:lnTo>
                    <a:pt x="197192" y="122491"/>
                  </a:lnTo>
                  <a:lnTo>
                    <a:pt x="162483" y="122491"/>
                  </a:lnTo>
                  <a:lnTo>
                    <a:pt x="162483" y="325755"/>
                  </a:lnTo>
                  <a:lnTo>
                    <a:pt x="204279" y="325755"/>
                  </a:lnTo>
                  <a:lnTo>
                    <a:pt x="204279" y="318681"/>
                  </a:lnTo>
                  <a:lnTo>
                    <a:pt x="204279" y="129578"/>
                  </a:lnTo>
                  <a:lnTo>
                    <a:pt x="204279" y="122491"/>
                  </a:lnTo>
                  <a:close/>
                </a:path>
                <a:path w="367029" h="367029">
                  <a:moveTo>
                    <a:pt x="210324" y="60502"/>
                  </a:moveTo>
                  <a:lnTo>
                    <a:pt x="207657" y="54089"/>
                  </a:lnTo>
                  <a:lnTo>
                    <a:pt x="203238" y="49669"/>
                  </a:lnTo>
                  <a:lnTo>
                    <a:pt x="203238" y="62369"/>
                  </a:lnTo>
                  <a:lnTo>
                    <a:pt x="203238" y="73444"/>
                  </a:lnTo>
                  <a:lnTo>
                    <a:pt x="201333" y="78041"/>
                  </a:lnTo>
                  <a:lnTo>
                    <a:pt x="193497" y="85877"/>
                  </a:lnTo>
                  <a:lnTo>
                    <a:pt x="188899" y="87782"/>
                  </a:lnTo>
                  <a:lnTo>
                    <a:pt x="177838" y="87782"/>
                  </a:lnTo>
                  <a:lnTo>
                    <a:pt x="173240" y="85877"/>
                  </a:lnTo>
                  <a:lnTo>
                    <a:pt x="165392" y="78028"/>
                  </a:lnTo>
                  <a:lnTo>
                    <a:pt x="163499" y="73444"/>
                  </a:lnTo>
                  <a:lnTo>
                    <a:pt x="163499" y="62369"/>
                  </a:lnTo>
                  <a:lnTo>
                    <a:pt x="165404" y="57772"/>
                  </a:lnTo>
                  <a:lnTo>
                    <a:pt x="173240" y="49936"/>
                  </a:lnTo>
                  <a:lnTo>
                    <a:pt x="177838" y="48031"/>
                  </a:lnTo>
                  <a:lnTo>
                    <a:pt x="188899" y="48031"/>
                  </a:lnTo>
                  <a:lnTo>
                    <a:pt x="193497" y="49936"/>
                  </a:lnTo>
                  <a:lnTo>
                    <a:pt x="201345" y="57785"/>
                  </a:lnTo>
                  <a:lnTo>
                    <a:pt x="203238" y="62369"/>
                  </a:lnTo>
                  <a:lnTo>
                    <a:pt x="203238" y="49669"/>
                  </a:lnTo>
                  <a:lnTo>
                    <a:pt x="201599" y="48031"/>
                  </a:lnTo>
                  <a:lnTo>
                    <a:pt x="197167" y="43611"/>
                  </a:lnTo>
                  <a:lnTo>
                    <a:pt x="190766" y="40957"/>
                  </a:lnTo>
                  <a:lnTo>
                    <a:pt x="175971" y="40957"/>
                  </a:lnTo>
                  <a:lnTo>
                    <a:pt x="169557" y="43611"/>
                  </a:lnTo>
                  <a:lnTo>
                    <a:pt x="159067" y="54102"/>
                  </a:lnTo>
                  <a:lnTo>
                    <a:pt x="156413" y="60502"/>
                  </a:lnTo>
                  <a:lnTo>
                    <a:pt x="156413" y="75311"/>
                  </a:lnTo>
                  <a:lnTo>
                    <a:pt x="159080" y="81724"/>
                  </a:lnTo>
                  <a:lnTo>
                    <a:pt x="169557" y="92202"/>
                  </a:lnTo>
                  <a:lnTo>
                    <a:pt x="175958" y="94856"/>
                  </a:lnTo>
                  <a:lnTo>
                    <a:pt x="190779" y="94856"/>
                  </a:lnTo>
                  <a:lnTo>
                    <a:pt x="197180" y="92202"/>
                  </a:lnTo>
                  <a:lnTo>
                    <a:pt x="201599" y="87782"/>
                  </a:lnTo>
                  <a:lnTo>
                    <a:pt x="207670" y="81711"/>
                  </a:lnTo>
                  <a:lnTo>
                    <a:pt x="210324" y="75311"/>
                  </a:lnTo>
                  <a:lnTo>
                    <a:pt x="210324" y="60502"/>
                  </a:lnTo>
                  <a:close/>
                </a:path>
                <a:path w="367029" h="367029">
                  <a:moveTo>
                    <a:pt x="366712" y="183362"/>
                  </a:moveTo>
                  <a:lnTo>
                    <a:pt x="360159" y="134683"/>
                  </a:lnTo>
                  <a:lnTo>
                    <a:pt x="359638" y="133451"/>
                  </a:lnTo>
                  <a:lnTo>
                    <a:pt x="359638" y="183362"/>
                  </a:lnTo>
                  <a:lnTo>
                    <a:pt x="353339" y="230174"/>
                  </a:lnTo>
                  <a:lnTo>
                    <a:pt x="335546" y="272262"/>
                  </a:lnTo>
                  <a:lnTo>
                    <a:pt x="307949" y="307949"/>
                  </a:lnTo>
                  <a:lnTo>
                    <a:pt x="272262" y="335534"/>
                  </a:lnTo>
                  <a:lnTo>
                    <a:pt x="230174" y="353326"/>
                  </a:lnTo>
                  <a:lnTo>
                    <a:pt x="183362" y="359625"/>
                  </a:lnTo>
                  <a:lnTo>
                    <a:pt x="136563" y="353326"/>
                  </a:lnTo>
                  <a:lnTo>
                    <a:pt x="94462" y="335534"/>
                  </a:lnTo>
                  <a:lnTo>
                    <a:pt x="58775" y="307949"/>
                  </a:lnTo>
                  <a:lnTo>
                    <a:pt x="31191" y="272262"/>
                  </a:lnTo>
                  <a:lnTo>
                    <a:pt x="13398" y="230174"/>
                  </a:lnTo>
                  <a:lnTo>
                    <a:pt x="7086" y="183362"/>
                  </a:lnTo>
                  <a:lnTo>
                    <a:pt x="13398" y="136563"/>
                  </a:lnTo>
                  <a:lnTo>
                    <a:pt x="31191" y="94462"/>
                  </a:lnTo>
                  <a:lnTo>
                    <a:pt x="58775" y="58775"/>
                  </a:lnTo>
                  <a:lnTo>
                    <a:pt x="94462" y="31191"/>
                  </a:lnTo>
                  <a:lnTo>
                    <a:pt x="136563" y="13398"/>
                  </a:lnTo>
                  <a:lnTo>
                    <a:pt x="183362" y="7086"/>
                  </a:lnTo>
                  <a:lnTo>
                    <a:pt x="230174" y="13398"/>
                  </a:lnTo>
                  <a:lnTo>
                    <a:pt x="272262" y="31191"/>
                  </a:lnTo>
                  <a:lnTo>
                    <a:pt x="307949" y="58775"/>
                  </a:lnTo>
                  <a:lnTo>
                    <a:pt x="335546" y="94462"/>
                  </a:lnTo>
                  <a:lnTo>
                    <a:pt x="353339" y="136563"/>
                  </a:lnTo>
                  <a:lnTo>
                    <a:pt x="359638" y="183362"/>
                  </a:lnTo>
                  <a:lnTo>
                    <a:pt x="359638" y="133451"/>
                  </a:lnTo>
                  <a:lnTo>
                    <a:pt x="341655" y="90893"/>
                  </a:lnTo>
                  <a:lnTo>
                    <a:pt x="312953" y="53771"/>
                  </a:lnTo>
                  <a:lnTo>
                    <a:pt x="275844" y="25069"/>
                  </a:lnTo>
                  <a:lnTo>
                    <a:pt x="233299" y="7086"/>
                  </a:lnTo>
                  <a:lnTo>
                    <a:pt x="183362" y="0"/>
                  </a:lnTo>
                  <a:lnTo>
                    <a:pt x="134683" y="6565"/>
                  </a:lnTo>
                  <a:lnTo>
                    <a:pt x="90893" y="25069"/>
                  </a:lnTo>
                  <a:lnTo>
                    <a:pt x="53771" y="53771"/>
                  </a:lnTo>
                  <a:lnTo>
                    <a:pt x="25069" y="90893"/>
                  </a:lnTo>
                  <a:lnTo>
                    <a:pt x="6565" y="134683"/>
                  </a:lnTo>
                  <a:lnTo>
                    <a:pt x="0" y="183362"/>
                  </a:lnTo>
                  <a:lnTo>
                    <a:pt x="6565" y="232054"/>
                  </a:lnTo>
                  <a:lnTo>
                    <a:pt x="25069" y="275831"/>
                  </a:lnTo>
                  <a:lnTo>
                    <a:pt x="53771" y="312953"/>
                  </a:lnTo>
                  <a:lnTo>
                    <a:pt x="90893" y="341642"/>
                  </a:lnTo>
                  <a:lnTo>
                    <a:pt x="134683" y="360159"/>
                  </a:lnTo>
                  <a:lnTo>
                    <a:pt x="183362" y="366712"/>
                  </a:lnTo>
                  <a:lnTo>
                    <a:pt x="232054" y="360159"/>
                  </a:lnTo>
                  <a:lnTo>
                    <a:pt x="233299" y="359625"/>
                  </a:lnTo>
                  <a:lnTo>
                    <a:pt x="275844" y="341642"/>
                  </a:lnTo>
                  <a:lnTo>
                    <a:pt x="312953" y="312953"/>
                  </a:lnTo>
                  <a:lnTo>
                    <a:pt x="341655" y="275831"/>
                  </a:lnTo>
                  <a:lnTo>
                    <a:pt x="360159" y="232054"/>
                  </a:lnTo>
                  <a:lnTo>
                    <a:pt x="366712" y="183362"/>
                  </a:lnTo>
                  <a:close/>
                </a:path>
              </a:pathLst>
            </a:custGeom>
            <a:solidFill>
              <a:srgbClr val="FFFFFF"/>
            </a:solidFill>
          </p:spPr>
          <p:txBody>
            <a:bodyPr wrap="square" lIns="0" tIns="0" rIns="0" bIns="0" rtlCol="0"/>
            <a:lstStyle/>
            <a:p>
              <a:endParaRPr dirty="0"/>
            </a:p>
          </p:txBody>
        </p:sp>
        <p:sp>
          <p:nvSpPr>
            <p:cNvPr id="49" name="object 49"/>
            <p:cNvSpPr/>
            <p:nvPr/>
          </p:nvSpPr>
          <p:spPr>
            <a:xfrm>
              <a:off x="9733047" y="5896750"/>
              <a:ext cx="578485" cy="578485"/>
            </a:xfrm>
            <a:custGeom>
              <a:avLst/>
              <a:gdLst/>
              <a:ahLst/>
              <a:cxnLst/>
              <a:rect l="l" t="t" r="r" b="b"/>
              <a:pathLst>
                <a:path w="578484" h="578485">
                  <a:moveTo>
                    <a:pt x="289051" y="578104"/>
                  </a:moveTo>
                  <a:lnTo>
                    <a:pt x="335876" y="574313"/>
                  </a:lnTo>
                  <a:lnTo>
                    <a:pt x="380317" y="563343"/>
                  </a:lnTo>
                  <a:lnTo>
                    <a:pt x="421776" y="545792"/>
                  </a:lnTo>
                  <a:lnTo>
                    <a:pt x="459652" y="522260"/>
                  </a:lnTo>
                  <a:lnTo>
                    <a:pt x="493347" y="493347"/>
                  </a:lnTo>
                  <a:lnTo>
                    <a:pt x="522260" y="459652"/>
                  </a:lnTo>
                  <a:lnTo>
                    <a:pt x="545792" y="421776"/>
                  </a:lnTo>
                  <a:lnTo>
                    <a:pt x="563343" y="380317"/>
                  </a:lnTo>
                  <a:lnTo>
                    <a:pt x="574313" y="335876"/>
                  </a:lnTo>
                  <a:lnTo>
                    <a:pt x="578104" y="289051"/>
                  </a:lnTo>
                  <a:lnTo>
                    <a:pt x="574313" y="242227"/>
                  </a:lnTo>
                  <a:lnTo>
                    <a:pt x="563343" y="197786"/>
                  </a:lnTo>
                  <a:lnTo>
                    <a:pt x="545792" y="156327"/>
                  </a:lnTo>
                  <a:lnTo>
                    <a:pt x="522260" y="118451"/>
                  </a:lnTo>
                  <a:lnTo>
                    <a:pt x="493347" y="84756"/>
                  </a:lnTo>
                  <a:lnTo>
                    <a:pt x="459652" y="55843"/>
                  </a:lnTo>
                  <a:lnTo>
                    <a:pt x="421776" y="32311"/>
                  </a:lnTo>
                  <a:lnTo>
                    <a:pt x="380317" y="14760"/>
                  </a:lnTo>
                  <a:lnTo>
                    <a:pt x="335876" y="3790"/>
                  </a:lnTo>
                  <a:lnTo>
                    <a:pt x="289051" y="0"/>
                  </a:lnTo>
                  <a:lnTo>
                    <a:pt x="242227" y="3790"/>
                  </a:lnTo>
                  <a:lnTo>
                    <a:pt x="197786" y="14760"/>
                  </a:lnTo>
                  <a:lnTo>
                    <a:pt x="156327" y="32311"/>
                  </a:lnTo>
                  <a:lnTo>
                    <a:pt x="118451" y="55843"/>
                  </a:lnTo>
                  <a:lnTo>
                    <a:pt x="84756" y="84756"/>
                  </a:lnTo>
                  <a:lnTo>
                    <a:pt x="55843" y="118451"/>
                  </a:lnTo>
                  <a:lnTo>
                    <a:pt x="32311" y="156327"/>
                  </a:lnTo>
                  <a:lnTo>
                    <a:pt x="14760" y="197786"/>
                  </a:lnTo>
                  <a:lnTo>
                    <a:pt x="3790" y="242227"/>
                  </a:lnTo>
                  <a:lnTo>
                    <a:pt x="0" y="289051"/>
                  </a:lnTo>
                  <a:lnTo>
                    <a:pt x="3790" y="335876"/>
                  </a:lnTo>
                  <a:lnTo>
                    <a:pt x="14760" y="380317"/>
                  </a:lnTo>
                  <a:lnTo>
                    <a:pt x="32311" y="421776"/>
                  </a:lnTo>
                  <a:lnTo>
                    <a:pt x="55843" y="459652"/>
                  </a:lnTo>
                  <a:lnTo>
                    <a:pt x="84756" y="493347"/>
                  </a:lnTo>
                  <a:lnTo>
                    <a:pt x="118451" y="522260"/>
                  </a:lnTo>
                  <a:lnTo>
                    <a:pt x="156327" y="545792"/>
                  </a:lnTo>
                  <a:lnTo>
                    <a:pt x="197786" y="563343"/>
                  </a:lnTo>
                  <a:lnTo>
                    <a:pt x="242227" y="574313"/>
                  </a:lnTo>
                  <a:lnTo>
                    <a:pt x="289051" y="578104"/>
                  </a:lnTo>
                  <a:close/>
                </a:path>
              </a:pathLst>
            </a:custGeom>
            <a:ln w="38100">
              <a:solidFill>
                <a:srgbClr val="FFFFFF"/>
              </a:solidFill>
            </a:ln>
          </p:spPr>
          <p:txBody>
            <a:bodyPr wrap="square" lIns="0" tIns="0" rIns="0" bIns="0" rtlCol="0"/>
            <a:lstStyle/>
            <a:p>
              <a:endParaRPr dirty="0"/>
            </a:p>
          </p:txBody>
        </p:sp>
        <p:sp>
          <p:nvSpPr>
            <p:cNvPr id="50" name="object 50"/>
            <p:cNvSpPr/>
            <p:nvPr/>
          </p:nvSpPr>
          <p:spPr>
            <a:xfrm>
              <a:off x="4754994" y="6948004"/>
              <a:ext cx="5397500" cy="72390"/>
            </a:xfrm>
            <a:custGeom>
              <a:avLst/>
              <a:gdLst/>
              <a:ahLst/>
              <a:cxnLst/>
              <a:rect l="l" t="t" r="r" b="b"/>
              <a:pathLst>
                <a:path w="5397500" h="72390">
                  <a:moveTo>
                    <a:pt x="5397004" y="0"/>
                  </a:moveTo>
                  <a:lnTo>
                    <a:pt x="0" y="0"/>
                  </a:lnTo>
                  <a:lnTo>
                    <a:pt x="0" y="71996"/>
                  </a:lnTo>
                  <a:lnTo>
                    <a:pt x="5397004" y="71996"/>
                  </a:lnTo>
                  <a:lnTo>
                    <a:pt x="5397004" y="0"/>
                  </a:lnTo>
                  <a:close/>
                </a:path>
              </a:pathLst>
            </a:custGeom>
            <a:solidFill>
              <a:srgbClr val="0057A4"/>
            </a:solidFill>
          </p:spPr>
          <p:txBody>
            <a:bodyPr wrap="square" lIns="0" tIns="0" rIns="0" bIns="0" rtlCol="0"/>
            <a:lstStyle/>
            <a:p>
              <a:endParaRPr dirty="0"/>
            </a:p>
          </p:txBody>
        </p:sp>
      </p:grpSp>
      <p:pic>
        <p:nvPicPr>
          <p:cNvPr id="53" name="Picture 52">
            <a:extLst>
              <a:ext uri="{FF2B5EF4-FFF2-40B4-BE49-F238E27FC236}">
                <a16:creationId xmlns:a16="http://schemas.microsoft.com/office/drawing/2014/main" id="{C672E154-325F-DEA4-7143-81D57E16DA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8691" y="276385"/>
            <a:ext cx="2984500" cy="1035240"/>
          </a:xfrm>
          <a:prstGeom prst="rect">
            <a:avLst/>
          </a:prstGeom>
        </p:spPr>
      </p:pic>
      <p:pic>
        <p:nvPicPr>
          <p:cNvPr id="21" name="Picture 20">
            <a:extLst>
              <a:ext uri="{FF2B5EF4-FFF2-40B4-BE49-F238E27FC236}">
                <a16:creationId xmlns:a16="http://schemas.microsoft.com/office/drawing/2014/main" id="{62C598C1-A413-DCB7-E502-97937EB7F3F8}"/>
              </a:ext>
            </a:extLst>
          </p:cNvPr>
          <p:cNvPicPr>
            <a:picLocks noChangeAspect="1"/>
          </p:cNvPicPr>
          <p:nvPr/>
        </p:nvPicPr>
        <p:blipFill rotWithShape="1">
          <a:blip r:embed="rId4"/>
          <a:srcRect l="233" t="32269" r="-233" b="3025"/>
          <a:stretch>
            <a:fillRect/>
          </a:stretch>
        </p:blipFill>
        <p:spPr>
          <a:xfrm>
            <a:off x="701190" y="3933825"/>
            <a:ext cx="2724150" cy="2724150"/>
          </a:xfrm>
          <a:prstGeom prst="ellipse">
            <a:avLst/>
          </a:prstGeom>
        </p:spPr>
      </p:pic>
      <p:pic>
        <p:nvPicPr>
          <p:cNvPr id="22" name="Picture 6">
            <a:extLst>
              <a:ext uri="{FF2B5EF4-FFF2-40B4-BE49-F238E27FC236}">
                <a16:creationId xmlns:a16="http://schemas.microsoft.com/office/drawing/2014/main" id="{0D3F1977-1F9B-1A7E-C063-FF72ECE80A03}"/>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a:fillRect/>
          </a:stretch>
        </p:blipFill>
        <p:spPr bwMode="auto">
          <a:xfrm>
            <a:off x="7590000" y="4820960"/>
            <a:ext cx="788000" cy="780458"/>
          </a:xfrm>
          <a:prstGeom prst="ellipse">
            <a:avLst/>
          </a:prstGeom>
          <a:noFill/>
          <a:extLst>
            <a:ext uri="{909E8E84-426E-40DD-AFC4-6F175D3DCCD1}">
              <a14:hiddenFill xmlns:a14="http://schemas.microsoft.com/office/drawing/2010/main">
                <a:solidFill>
                  <a:srgbClr val="FFFFFF"/>
                </a:solidFill>
              </a14:hiddenFill>
            </a:ext>
          </a:extLst>
        </p:spPr>
      </p:pic>
      <p:grpSp>
        <p:nvGrpSpPr>
          <p:cNvPr id="23" name="object 26">
            <a:extLst>
              <a:ext uri="{FF2B5EF4-FFF2-40B4-BE49-F238E27FC236}">
                <a16:creationId xmlns:a16="http://schemas.microsoft.com/office/drawing/2014/main" id="{3B65239D-4F85-3A9B-8086-D7F753E1825C}"/>
              </a:ext>
            </a:extLst>
          </p:cNvPr>
          <p:cNvGrpSpPr/>
          <p:nvPr/>
        </p:nvGrpSpPr>
        <p:grpSpPr>
          <a:xfrm>
            <a:off x="266658" y="6854616"/>
            <a:ext cx="1146175" cy="382270"/>
            <a:chOff x="539996" y="6638154"/>
            <a:chExt cx="1146175" cy="382270"/>
          </a:xfrm>
        </p:grpSpPr>
        <p:sp>
          <p:nvSpPr>
            <p:cNvPr id="24" name="object 27">
              <a:extLst>
                <a:ext uri="{FF2B5EF4-FFF2-40B4-BE49-F238E27FC236}">
                  <a16:creationId xmlns:a16="http://schemas.microsoft.com/office/drawing/2014/main" id="{74C6B3A8-6258-AC98-B0FE-484B10DCBF40}"/>
                </a:ext>
              </a:extLst>
            </p:cNvPr>
            <p:cNvSpPr/>
            <p:nvPr/>
          </p:nvSpPr>
          <p:spPr>
            <a:xfrm>
              <a:off x="539996" y="6638154"/>
              <a:ext cx="382270" cy="382270"/>
            </a:xfrm>
            <a:custGeom>
              <a:avLst/>
              <a:gdLst/>
              <a:ahLst/>
              <a:cxnLst/>
              <a:rect l="l" t="t" r="r" b="b"/>
              <a:pathLst>
                <a:path w="382269" h="382270">
                  <a:moveTo>
                    <a:pt x="190931" y="0"/>
                  </a:moveTo>
                  <a:lnTo>
                    <a:pt x="147153" y="5041"/>
                  </a:lnTo>
                  <a:lnTo>
                    <a:pt x="106965" y="19404"/>
                  </a:lnTo>
                  <a:lnTo>
                    <a:pt x="71513" y="41940"/>
                  </a:lnTo>
                  <a:lnTo>
                    <a:pt x="41945" y="71506"/>
                  </a:lnTo>
                  <a:lnTo>
                    <a:pt x="19406" y="106954"/>
                  </a:lnTo>
                  <a:lnTo>
                    <a:pt x="5042" y="147141"/>
                  </a:lnTo>
                  <a:lnTo>
                    <a:pt x="0" y="190919"/>
                  </a:lnTo>
                  <a:lnTo>
                    <a:pt x="5042" y="234697"/>
                  </a:lnTo>
                  <a:lnTo>
                    <a:pt x="19406" y="274885"/>
                  </a:lnTo>
                  <a:lnTo>
                    <a:pt x="41945" y="310336"/>
                  </a:lnTo>
                  <a:lnTo>
                    <a:pt x="71513" y="339905"/>
                  </a:lnTo>
                  <a:lnTo>
                    <a:pt x="106965" y="362444"/>
                  </a:lnTo>
                  <a:lnTo>
                    <a:pt x="147153" y="376808"/>
                  </a:lnTo>
                  <a:lnTo>
                    <a:pt x="190931" y="381850"/>
                  </a:lnTo>
                  <a:lnTo>
                    <a:pt x="234710" y="376808"/>
                  </a:lnTo>
                  <a:lnTo>
                    <a:pt x="274898" y="362444"/>
                  </a:lnTo>
                  <a:lnTo>
                    <a:pt x="310349" y="339905"/>
                  </a:lnTo>
                  <a:lnTo>
                    <a:pt x="339917" y="310336"/>
                  </a:lnTo>
                  <a:lnTo>
                    <a:pt x="362456" y="274885"/>
                  </a:lnTo>
                  <a:lnTo>
                    <a:pt x="376820" y="234697"/>
                  </a:lnTo>
                  <a:lnTo>
                    <a:pt x="381863" y="190919"/>
                  </a:lnTo>
                  <a:lnTo>
                    <a:pt x="376820" y="147141"/>
                  </a:lnTo>
                  <a:lnTo>
                    <a:pt x="362456" y="106954"/>
                  </a:lnTo>
                  <a:lnTo>
                    <a:pt x="339917" y="71506"/>
                  </a:lnTo>
                  <a:lnTo>
                    <a:pt x="310349" y="41940"/>
                  </a:lnTo>
                  <a:lnTo>
                    <a:pt x="274898" y="19404"/>
                  </a:lnTo>
                  <a:lnTo>
                    <a:pt x="234710" y="5041"/>
                  </a:lnTo>
                  <a:lnTo>
                    <a:pt x="190931" y="0"/>
                  </a:lnTo>
                  <a:close/>
                </a:path>
              </a:pathLst>
            </a:custGeom>
            <a:solidFill>
              <a:srgbClr val="0057A4"/>
            </a:solidFill>
          </p:spPr>
          <p:txBody>
            <a:bodyPr wrap="square" lIns="0" tIns="0" rIns="0" bIns="0" rtlCol="0"/>
            <a:lstStyle/>
            <a:p>
              <a:endParaRPr dirty="0"/>
            </a:p>
          </p:txBody>
        </p:sp>
        <p:sp>
          <p:nvSpPr>
            <p:cNvPr id="25" name="object 28">
              <a:extLst>
                <a:ext uri="{FF2B5EF4-FFF2-40B4-BE49-F238E27FC236}">
                  <a16:creationId xmlns:a16="http://schemas.microsoft.com/office/drawing/2014/main" id="{49463D79-F54E-510F-403C-4631CA208914}"/>
                </a:ext>
              </a:extLst>
            </p:cNvPr>
            <p:cNvSpPr/>
            <p:nvPr/>
          </p:nvSpPr>
          <p:spPr>
            <a:xfrm>
              <a:off x="921853" y="6638154"/>
              <a:ext cx="382270" cy="382270"/>
            </a:xfrm>
            <a:custGeom>
              <a:avLst/>
              <a:gdLst/>
              <a:ahLst/>
              <a:cxnLst/>
              <a:rect l="l" t="t" r="r" b="b"/>
              <a:pathLst>
                <a:path w="382269" h="382270">
                  <a:moveTo>
                    <a:pt x="190931" y="0"/>
                  </a:moveTo>
                  <a:lnTo>
                    <a:pt x="147153" y="5041"/>
                  </a:lnTo>
                  <a:lnTo>
                    <a:pt x="106965" y="19404"/>
                  </a:lnTo>
                  <a:lnTo>
                    <a:pt x="71513" y="41940"/>
                  </a:lnTo>
                  <a:lnTo>
                    <a:pt x="41945" y="71506"/>
                  </a:lnTo>
                  <a:lnTo>
                    <a:pt x="19406" y="106954"/>
                  </a:lnTo>
                  <a:lnTo>
                    <a:pt x="5042" y="147141"/>
                  </a:lnTo>
                  <a:lnTo>
                    <a:pt x="0" y="190919"/>
                  </a:lnTo>
                  <a:lnTo>
                    <a:pt x="5042" y="234697"/>
                  </a:lnTo>
                  <a:lnTo>
                    <a:pt x="19406" y="274885"/>
                  </a:lnTo>
                  <a:lnTo>
                    <a:pt x="41945" y="310336"/>
                  </a:lnTo>
                  <a:lnTo>
                    <a:pt x="71513" y="339905"/>
                  </a:lnTo>
                  <a:lnTo>
                    <a:pt x="106965" y="362444"/>
                  </a:lnTo>
                  <a:lnTo>
                    <a:pt x="147153" y="376808"/>
                  </a:lnTo>
                  <a:lnTo>
                    <a:pt x="190931" y="381850"/>
                  </a:lnTo>
                  <a:lnTo>
                    <a:pt x="234710" y="376808"/>
                  </a:lnTo>
                  <a:lnTo>
                    <a:pt x="274898" y="362444"/>
                  </a:lnTo>
                  <a:lnTo>
                    <a:pt x="310349" y="339905"/>
                  </a:lnTo>
                  <a:lnTo>
                    <a:pt x="339917" y="310336"/>
                  </a:lnTo>
                  <a:lnTo>
                    <a:pt x="362456" y="274885"/>
                  </a:lnTo>
                  <a:lnTo>
                    <a:pt x="376820" y="234697"/>
                  </a:lnTo>
                  <a:lnTo>
                    <a:pt x="381863" y="190919"/>
                  </a:lnTo>
                  <a:lnTo>
                    <a:pt x="376820" y="147141"/>
                  </a:lnTo>
                  <a:lnTo>
                    <a:pt x="362456" y="106954"/>
                  </a:lnTo>
                  <a:lnTo>
                    <a:pt x="339917" y="71506"/>
                  </a:lnTo>
                  <a:lnTo>
                    <a:pt x="310349" y="41940"/>
                  </a:lnTo>
                  <a:lnTo>
                    <a:pt x="274898" y="19404"/>
                  </a:lnTo>
                  <a:lnTo>
                    <a:pt x="234710" y="5041"/>
                  </a:lnTo>
                  <a:lnTo>
                    <a:pt x="190931" y="0"/>
                  </a:lnTo>
                  <a:close/>
                </a:path>
              </a:pathLst>
            </a:custGeom>
            <a:solidFill>
              <a:srgbClr val="3CBCD9"/>
            </a:solidFill>
          </p:spPr>
          <p:txBody>
            <a:bodyPr wrap="square" lIns="0" tIns="0" rIns="0" bIns="0" rtlCol="0"/>
            <a:lstStyle/>
            <a:p>
              <a:endParaRPr dirty="0"/>
            </a:p>
          </p:txBody>
        </p:sp>
        <p:sp>
          <p:nvSpPr>
            <p:cNvPr id="26" name="object 29">
              <a:extLst>
                <a:ext uri="{FF2B5EF4-FFF2-40B4-BE49-F238E27FC236}">
                  <a16:creationId xmlns:a16="http://schemas.microsoft.com/office/drawing/2014/main" id="{F217B89F-A22E-4847-6DCF-FE2DA9649C02}"/>
                </a:ext>
              </a:extLst>
            </p:cNvPr>
            <p:cNvSpPr/>
            <p:nvPr/>
          </p:nvSpPr>
          <p:spPr>
            <a:xfrm>
              <a:off x="1303710" y="6638154"/>
              <a:ext cx="382270" cy="382270"/>
            </a:xfrm>
            <a:custGeom>
              <a:avLst/>
              <a:gdLst/>
              <a:ahLst/>
              <a:cxnLst/>
              <a:rect l="l" t="t" r="r" b="b"/>
              <a:pathLst>
                <a:path w="382269" h="382270">
                  <a:moveTo>
                    <a:pt x="190931" y="0"/>
                  </a:moveTo>
                  <a:lnTo>
                    <a:pt x="147153" y="5041"/>
                  </a:lnTo>
                  <a:lnTo>
                    <a:pt x="106965" y="19404"/>
                  </a:lnTo>
                  <a:lnTo>
                    <a:pt x="71513" y="41940"/>
                  </a:lnTo>
                  <a:lnTo>
                    <a:pt x="41945" y="71506"/>
                  </a:lnTo>
                  <a:lnTo>
                    <a:pt x="19406" y="106954"/>
                  </a:lnTo>
                  <a:lnTo>
                    <a:pt x="5042" y="147141"/>
                  </a:lnTo>
                  <a:lnTo>
                    <a:pt x="0" y="190919"/>
                  </a:lnTo>
                  <a:lnTo>
                    <a:pt x="5042" y="234697"/>
                  </a:lnTo>
                  <a:lnTo>
                    <a:pt x="19406" y="274885"/>
                  </a:lnTo>
                  <a:lnTo>
                    <a:pt x="41945" y="310336"/>
                  </a:lnTo>
                  <a:lnTo>
                    <a:pt x="71513" y="339905"/>
                  </a:lnTo>
                  <a:lnTo>
                    <a:pt x="106965" y="362444"/>
                  </a:lnTo>
                  <a:lnTo>
                    <a:pt x="147153" y="376808"/>
                  </a:lnTo>
                  <a:lnTo>
                    <a:pt x="190931" y="381850"/>
                  </a:lnTo>
                  <a:lnTo>
                    <a:pt x="234710" y="376808"/>
                  </a:lnTo>
                  <a:lnTo>
                    <a:pt x="274898" y="362444"/>
                  </a:lnTo>
                  <a:lnTo>
                    <a:pt x="310349" y="339905"/>
                  </a:lnTo>
                  <a:lnTo>
                    <a:pt x="339917" y="310336"/>
                  </a:lnTo>
                  <a:lnTo>
                    <a:pt x="362456" y="274885"/>
                  </a:lnTo>
                  <a:lnTo>
                    <a:pt x="376820" y="234697"/>
                  </a:lnTo>
                  <a:lnTo>
                    <a:pt x="381863" y="190919"/>
                  </a:lnTo>
                  <a:lnTo>
                    <a:pt x="376820" y="147141"/>
                  </a:lnTo>
                  <a:lnTo>
                    <a:pt x="362456" y="106954"/>
                  </a:lnTo>
                  <a:lnTo>
                    <a:pt x="339917" y="71506"/>
                  </a:lnTo>
                  <a:lnTo>
                    <a:pt x="310349" y="41940"/>
                  </a:lnTo>
                  <a:lnTo>
                    <a:pt x="274898" y="19404"/>
                  </a:lnTo>
                  <a:lnTo>
                    <a:pt x="234710" y="5041"/>
                  </a:lnTo>
                  <a:lnTo>
                    <a:pt x="190931" y="0"/>
                  </a:lnTo>
                  <a:close/>
                </a:path>
              </a:pathLst>
            </a:custGeom>
            <a:solidFill>
              <a:srgbClr val="B5B8C0"/>
            </a:solidFill>
          </p:spPr>
          <p:txBody>
            <a:bodyPr wrap="square" lIns="0" tIns="0" rIns="0" bIns="0" rtlCol="0"/>
            <a:lstStyle/>
            <a:p>
              <a:endParaRPr dirty="0"/>
            </a:p>
          </p:txBody>
        </p:sp>
      </p:grpSp>
      <p:sp>
        <p:nvSpPr>
          <p:cNvPr id="27" name="object 30">
            <a:extLst>
              <a:ext uri="{FF2B5EF4-FFF2-40B4-BE49-F238E27FC236}">
                <a16:creationId xmlns:a16="http://schemas.microsoft.com/office/drawing/2014/main" id="{42770003-C7C7-B3C8-0927-AA1C5A44C952}"/>
              </a:ext>
            </a:extLst>
          </p:cNvPr>
          <p:cNvSpPr/>
          <p:nvPr/>
        </p:nvSpPr>
        <p:spPr>
          <a:xfrm>
            <a:off x="2175944" y="6854616"/>
            <a:ext cx="382270" cy="382270"/>
          </a:xfrm>
          <a:custGeom>
            <a:avLst/>
            <a:gdLst/>
            <a:ahLst/>
            <a:cxnLst/>
            <a:rect l="l" t="t" r="r" b="b"/>
            <a:pathLst>
              <a:path w="382269" h="382270">
                <a:moveTo>
                  <a:pt x="190931" y="0"/>
                </a:moveTo>
                <a:lnTo>
                  <a:pt x="147153" y="5041"/>
                </a:lnTo>
                <a:lnTo>
                  <a:pt x="106965" y="19404"/>
                </a:lnTo>
                <a:lnTo>
                  <a:pt x="71513" y="41940"/>
                </a:lnTo>
                <a:lnTo>
                  <a:pt x="41945" y="71506"/>
                </a:lnTo>
                <a:lnTo>
                  <a:pt x="19406" y="106954"/>
                </a:lnTo>
                <a:lnTo>
                  <a:pt x="5042" y="147141"/>
                </a:lnTo>
                <a:lnTo>
                  <a:pt x="0" y="190919"/>
                </a:lnTo>
                <a:lnTo>
                  <a:pt x="5042" y="234697"/>
                </a:lnTo>
                <a:lnTo>
                  <a:pt x="19406" y="274885"/>
                </a:lnTo>
                <a:lnTo>
                  <a:pt x="41945" y="310336"/>
                </a:lnTo>
                <a:lnTo>
                  <a:pt x="71513" y="339905"/>
                </a:lnTo>
                <a:lnTo>
                  <a:pt x="106965" y="362444"/>
                </a:lnTo>
                <a:lnTo>
                  <a:pt x="147153" y="376808"/>
                </a:lnTo>
                <a:lnTo>
                  <a:pt x="190931" y="381850"/>
                </a:lnTo>
                <a:lnTo>
                  <a:pt x="234710" y="376808"/>
                </a:lnTo>
                <a:lnTo>
                  <a:pt x="274898" y="362444"/>
                </a:lnTo>
                <a:lnTo>
                  <a:pt x="310349" y="339905"/>
                </a:lnTo>
                <a:lnTo>
                  <a:pt x="339917" y="310336"/>
                </a:lnTo>
                <a:lnTo>
                  <a:pt x="362456" y="274885"/>
                </a:lnTo>
                <a:lnTo>
                  <a:pt x="376820" y="234697"/>
                </a:lnTo>
                <a:lnTo>
                  <a:pt x="381863" y="190919"/>
                </a:lnTo>
                <a:lnTo>
                  <a:pt x="376820" y="147141"/>
                </a:lnTo>
                <a:lnTo>
                  <a:pt x="362456" y="106954"/>
                </a:lnTo>
                <a:lnTo>
                  <a:pt x="339917" y="71506"/>
                </a:lnTo>
                <a:lnTo>
                  <a:pt x="310349" y="41940"/>
                </a:lnTo>
                <a:lnTo>
                  <a:pt x="274898" y="19404"/>
                </a:lnTo>
                <a:lnTo>
                  <a:pt x="234710" y="5041"/>
                </a:lnTo>
                <a:lnTo>
                  <a:pt x="190931" y="0"/>
                </a:lnTo>
                <a:close/>
              </a:path>
            </a:pathLst>
          </a:custGeom>
          <a:solidFill>
            <a:srgbClr val="FFFFFF"/>
          </a:solidFill>
        </p:spPr>
        <p:txBody>
          <a:bodyPr wrap="square" lIns="0" tIns="0" rIns="0" bIns="0" rtlCol="0"/>
          <a:lstStyle/>
          <a:p>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6C11FA9-DADE-BA75-A140-ABF4B2A067F7}"/>
            </a:ext>
          </a:extLst>
        </p:cNvPr>
        <p:cNvGrpSpPr/>
        <p:nvPr/>
      </p:nvGrpSpPr>
      <p:grpSpPr>
        <a:xfrm>
          <a:off x="0" y="0"/>
          <a:ext cx="0" cy="0"/>
          <a:chOff x="0" y="0"/>
          <a:chExt cx="0" cy="0"/>
        </a:xfrm>
      </p:grpSpPr>
      <p:pic>
        <p:nvPicPr>
          <p:cNvPr id="1482" name="Picture 1481">
            <a:extLst>
              <a:ext uri="{FF2B5EF4-FFF2-40B4-BE49-F238E27FC236}">
                <a16:creationId xmlns:a16="http://schemas.microsoft.com/office/drawing/2014/main" id="{8B55F064-7D9A-6957-BF51-C5FD8FDF886B}"/>
              </a:ext>
            </a:extLst>
          </p:cNvPr>
          <p:cNvPicPr>
            <a:picLocks noChangeAspect="1"/>
          </p:cNvPicPr>
          <p:nvPr/>
        </p:nvPicPr>
        <p:blipFill>
          <a:blip r:embed="rId2"/>
          <a:stretch>
            <a:fillRect/>
          </a:stretch>
        </p:blipFill>
        <p:spPr>
          <a:xfrm>
            <a:off x="5780353" y="422746"/>
            <a:ext cx="3320513" cy="3292132"/>
          </a:xfrm>
          <a:prstGeom prst="rect">
            <a:avLst/>
          </a:prstGeom>
        </p:spPr>
      </p:pic>
      <p:sp>
        <p:nvSpPr>
          <p:cNvPr id="220" name="Text Placeholder 11">
            <a:extLst>
              <a:ext uri="{FF2B5EF4-FFF2-40B4-BE49-F238E27FC236}">
                <a16:creationId xmlns:a16="http://schemas.microsoft.com/office/drawing/2014/main" id="{8F315AFA-CA5A-0BE3-4812-F8E6ACC317B6}"/>
              </a:ext>
            </a:extLst>
          </p:cNvPr>
          <p:cNvSpPr txBox="1">
            <a:spLocks/>
          </p:cNvSpPr>
          <p:nvPr/>
        </p:nvSpPr>
        <p:spPr>
          <a:xfrm>
            <a:off x="300441" y="5490975"/>
            <a:ext cx="3614125" cy="352425"/>
          </a:xfrm>
          <a:prstGeom prst="rect">
            <a:avLst/>
          </a:prstGeom>
        </p:spPr>
        <p:txBody>
          <a:bodyPr vert="horz"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900" kern="1200">
                <a:solidFill>
                  <a:schemeClr val="tx1"/>
                </a:solidFill>
                <a:latin typeface="+mn-lt"/>
                <a:ea typeface="+mn-ea"/>
                <a:cs typeface="+mn-cs"/>
              </a:defRPr>
            </a:lvl1pPr>
            <a:lvl2pPr marL="180975" indent="-180975"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2pPr>
            <a:lvl3pPr marL="357188" indent="-176213"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n-lt"/>
                <a:ea typeface="+mn-ea"/>
                <a:cs typeface="+mn-cs"/>
              </a:defRPr>
            </a:lvl3pPr>
            <a:lvl4pPr marL="538163" indent="-180975"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n-lt"/>
                <a:ea typeface="+mn-ea"/>
                <a:cs typeface="+mn-cs"/>
              </a:defRPr>
            </a:lvl4pPr>
            <a:lvl5pPr marL="538163" indent="-179388"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900" b="0" i="0" u="none" strike="noStrike" kern="1200" cap="none" spc="0" normalizeH="0" baseline="0" noProof="0" dirty="0">
                <a:ln>
                  <a:noFill/>
                </a:ln>
                <a:solidFill>
                  <a:schemeClr val="bg1"/>
                </a:solidFill>
                <a:effectLst/>
                <a:uLnTx/>
                <a:uFillTx/>
                <a:latin typeface="Sharp Sans Display No1"/>
                <a:ea typeface="+mn-ea"/>
                <a:cs typeface="+mn-cs"/>
              </a:rPr>
              <a:t>Source: Aberdeen, 31 March 2026. Data shown in GBP. Since inception: 15 January 2018. Performance is shown gross of fees, based on the GBP share class, and does not reflect investment management fees.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900" b="1" i="0" u="none" strike="noStrike" kern="1200" cap="none" spc="0" normalizeH="0" baseline="0" noProof="0" dirty="0">
                <a:ln>
                  <a:noFill/>
                </a:ln>
                <a:solidFill>
                  <a:schemeClr val="bg1"/>
                </a:solidFill>
                <a:effectLst/>
                <a:uLnTx/>
                <a:uFillTx/>
                <a:latin typeface="Sharp Sans Display No1"/>
                <a:ea typeface="+mn-ea"/>
                <a:cs typeface="+mn-cs"/>
              </a:rPr>
              <a:t>Past performance does not predict future returns.</a:t>
            </a:r>
          </a:p>
        </p:txBody>
      </p:sp>
      <p:sp>
        <p:nvSpPr>
          <p:cNvPr id="221" name="Rectangle 1">
            <a:extLst>
              <a:ext uri="{FF2B5EF4-FFF2-40B4-BE49-F238E27FC236}">
                <a16:creationId xmlns:a16="http://schemas.microsoft.com/office/drawing/2014/main" id="{BD9FE602-12FE-629A-1140-258A7BC34DBB}"/>
              </a:ext>
            </a:extLst>
          </p:cNvPr>
          <p:cNvSpPr>
            <a:spLocks noChangeAspect="1"/>
          </p:cNvSpPr>
          <p:nvPr/>
        </p:nvSpPr>
        <p:spPr>
          <a:xfrm>
            <a:off x="300441" y="2677907"/>
            <a:ext cx="1177807" cy="749223"/>
          </a:xfrm>
          <a:prstGeom prst="roundRect">
            <a:avLst>
              <a:gd name="adj" fmla="val 14029"/>
            </a:avLst>
          </a:prstGeom>
          <a:solidFill>
            <a:schemeClr val="bg1"/>
          </a:soli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latin typeface="Sharp Sans Display No1 Semibold"/>
              </a:rPr>
              <a:t>Multi-Strategy</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latin typeface="Sharp Sans Display No1"/>
              </a:rPr>
              <a:t>approach</a:t>
            </a:r>
          </a:p>
        </p:txBody>
      </p:sp>
      <p:sp>
        <p:nvSpPr>
          <p:cNvPr id="222" name="Rectangle 8">
            <a:extLst>
              <a:ext uri="{FF2B5EF4-FFF2-40B4-BE49-F238E27FC236}">
                <a16:creationId xmlns:a16="http://schemas.microsoft.com/office/drawing/2014/main" id="{D342BFE3-7B79-0BA8-D95B-8FE74AA06647}"/>
              </a:ext>
            </a:extLst>
          </p:cNvPr>
          <p:cNvSpPr>
            <a:spLocks noChangeAspect="1"/>
          </p:cNvSpPr>
          <p:nvPr/>
        </p:nvSpPr>
        <p:spPr>
          <a:xfrm>
            <a:off x="1513837" y="2677907"/>
            <a:ext cx="1177807" cy="749223"/>
          </a:xfrm>
          <a:prstGeom prst="roundRect">
            <a:avLst>
              <a:gd name="adj" fmla="val 13150"/>
            </a:avLst>
          </a:prstGeom>
          <a:solidFill>
            <a:schemeClr val="bg1"/>
          </a:soli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latin typeface="Sharp Sans Display No1 Semibold"/>
              </a:rPr>
              <a:t>Private Markets</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latin typeface="Sharp Sans Display No1"/>
              </a:rPr>
              <a:t>focus</a:t>
            </a:r>
          </a:p>
        </p:txBody>
      </p:sp>
      <p:sp>
        <p:nvSpPr>
          <p:cNvPr id="223" name="Rectangle 9">
            <a:extLst>
              <a:ext uri="{FF2B5EF4-FFF2-40B4-BE49-F238E27FC236}">
                <a16:creationId xmlns:a16="http://schemas.microsoft.com/office/drawing/2014/main" id="{DB757876-F49C-36CC-9EDF-74D010DFF46B}"/>
              </a:ext>
            </a:extLst>
          </p:cNvPr>
          <p:cNvSpPr>
            <a:spLocks noChangeAspect="1"/>
          </p:cNvSpPr>
          <p:nvPr/>
        </p:nvSpPr>
        <p:spPr>
          <a:xfrm>
            <a:off x="2736759" y="3491191"/>
            <a:ext cx="1177807" cy="749223"/>
          </a:xfrm>
          <a:prstGeom prst="roundRect">
            <a:avLst>
              <a:gd name="adj" fmla="val 12271"/>
            </a:avLst>
          </a:prstGeom>
          <a:solidFill>
            <a:srgbClr val="0057B7"/>
          </a:solidFill>
          <a:ln w="19050" cap="flat" cmpd="sng" algn="ctr">
            <a:noFill/>
            <a:prstDash val="solid"/>
            <a:miter lim="800000"/>
          </a:ln>
          <a:effectLst/>
        </p:spPr>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FFFFFF"/>
                </a:solidFill>
                <a:effectLst/>
                <a:uLnTx/>
                <a:uFillTx/>
                <a:latin typeface="Sharp Sans Display No1 Semibold"/>
                <a:ea typeface="+mn-ea"/>
                <a:cs typeface="+mn-cs"/>
              </a:rPr>
              <a:t>9.7%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kern="1200" dirty="0">
                <a:solidFill>
                  <a:srgbClr val="FFFFFF"/>
                </a:solidFill>
                <a:latin typeface="Sharp Sans Display No1"/>
                <a:ea typeface="+mn-ea"/>
                <a:cs typeface="+mn-cs"/>
              </a:rPr>
              <a:t>Gross over 5yrs p.a.</a:t>
            </a:r>
            <a:endParaRPr kumimoji="0" lang="en-GB" sz="1000" b="0" i="0" u="none" strike="noStrike" kern="1200" cap="none" spc="0" normalizeH="0" baseline="0" noProof="0" dirty="0">
              <a:ln>
                <a:noFill/>
              </a:ln>
              <a:solidFill>
                <a:srgbClr val="FFFFFF"/>
              </a:solidFill>
              <a:effectLst/>
              <a:uLnTx/>
              <a:uFillTx/>
              <a:latin typeface="Sharp Sans Display No1"/>
              <a:ea typeface="+mn-ea"/>
              <a:cs typeface="+mn-cs"/>
            </a:endParaRPr>
          </a:p>
        </p:txBody>
      </p:sp>
      <p:sp>
        <p:nvSpPr>
          <p:cNvPr id="224" name="Rectangle 10">
            <a:extLst>
              <a:ext uri="{FF2B5EF4-FFF2-40B4-BE49-F238E27FC236}">
                <a16:creationId xmlns:a16="http://schemas.microsoft.com/office/drawing/2014/main" id="{6AEC0D36-8325-AED7-4F4B-F4CA06B24BF0}"/>
              </a:ext>
            </a:extLst>
          </p:cNvPr>
          <p:cNvSpPr>
            <a:spLocks noChangeAspect="1"/>
          </p:cNvSpPr>
          <p:nvPr/>
        </p:nvSpPr>
        <p:spPr>
          <a:xfrm>
            <a:off x="1513837" y="3491191"/>
            <a:ext cx="1177807" cy="749223"/>
          </a:xfrm>
          <a:prstGeom prst="roundRect">
            <a:avLst>
              <a:gd name="adj" fmla="val 13150"/>
            </a:avLst>
          </a:prstGeom>
          <a:solidFill>
            <a:srgbClr val="0057B7"/>
          </a:soli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b="1" kern="1200" dirty="0">
                <a:solidFill>
                  <a:srgbClr val="FFFFFF"/>
                </a:solidFill>
                <a:latin typeface="Sharp Sans Display No1 Semibold"/>
                <a:ea typeface="+mn-ea"/>
                <a:cs typeface="+mn-cs"/>
              </a:rPr>
              <a:t>£</a:t>
            </a:r>
            <a:r>
              <a:rPr kumimoji="0" lang="en-GB" sz="1000" b="1" i="0" u="none" strike="noStrike" kern="1200" cap="none" spc="0" normalizeH="0" baseline="0" noProof="0" dirty="0">
                <a:ln>
                  <a:noFill/>
                </a:ln>
                <a:solidFill>
                  <a:srgbClr val="FFFFFF"/>
                </a:solidFill>
                <a:effectLst/>
                <a:uLnTx/>
                <a:uFillTx/>
                <a:latin typeface="Sharp Sans Display No1 Semibold"/>
                <a:ea typeface="+mn-ea"/>
                <a:cs typeface="+mn-cs"/>
              </a:rPr>
              <a:t>335m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FFFFFF"/>
                </a:solidFill>
                <a:effectLst/>
                <a:uLnTx/>
                <a:uFillTx/>
                <a:latin typeface="Sharp Sans Display No1"/>
                <a:ea typeface="+mn-ea"/>
                <a:cs typeface="+mn-cs"/>
              </a:rPr>
              <a:t>AuM</a:t>
            </a:r>
          </a:p>
        </p:txBody>
      </p:sp>
      <p:sp>
        <p:nvSpPr>
          <p:cNvPr id="225" name="Rectangle 13">
            <a:extLst>
              <a:ext uri="{FF2B5EF4-FFF2-40B4-BE49-F238E27FC236}">
                <a16:creationId xmlns:a16="http://schemas.microsoft.com/office/drawing/2014/main" id="{F200FA21-384A-1175-1AC8-D2B1AE82C4C3}"/>
              </a:ext>
            </a:extLst>
          </p:cNvPr>
          <p:cNvSpPr>
            <a:spLocks noChangeAspect="1"/>
          </p:cNvSpPr>
          <p:nvPr/>
        </p:nvSpPr>
        <p:spPr>
          <a:xfrm>
            <a:off x="2736759" y="4297015"/>
            <a:ext cx="1177807" cy="749223"/>
          </a:xfrm>
          <a:prstGeom prst="roundRect">
            <a:avLst>
              <a:gd name="adj" fmla="val 11392"/>
            </a:avLst>
          </a:prstGeom>
          <a:solidFill>
            <a:schemeClr val="bg1"/>
          </a:soli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Sharp Sans Display No1 Semibold"/>
                <a:ea typeface="+mn-ea"/>
                <a:cs typeface="+mn-cs"/>
              </a:rPr>
              <a:t>Flat &amp; transparent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latin typeface="Sharp Sans Display No1"/>
                <a:ea typeface="+mn-ea"/>
                <a:cs typeface="+mn-cs"/>
              </a:rPr>
              <a:t>f</a:t>
            </a:r>
            <a:r>
              <a:rPr kumimoji="0" lang="en-GB" sz="1000" b="0" i="0" u="none" strike="noStrike" kern="1200" cap="none" spc="0" normalizeH="0" baseline="0" noProof="0" dirty="0">
                <a:ln>
                  <a:noFill/>
                </a:ln>
                <a:solidFill>
                  <a:schemeClr val="tx1"/>
                </a:solidFill>
                <a:effectLst/>
                <a:uLnTx/>
                <a:uFillTx/>
                <a:latin typeface="Sharp Sans Display No1"/>
                <a:ea typeface="+mn-ea"/>
                <a:cs typeface="+mn-cs"/>
              </a:rPr>
              <a:t>ee structure</a:t>
            </a:r>
          </a:p>
        </p:txBody>
      </p:sp>
      <p:sp>
        <p:nvSpPr>
          <p:cNvPr id="226" name="Rectangle 20">
            <a:extLst>
              <a:ext uri="{FF2B5EF4-FFF2-40B4-BE49-F238E27FC236}">
                <a16:creationId xmlns:a16="http://schemas.microsoft.com/office/drawing/2014/main" id="{A79AB9D4-06DC-4E40-1E2E-16D17D52011C}"/>
              </a:ext>
            </a:extLst>
          </p:cNvPr>
          <p:cNvSpPr>
            <a:spLocks noChangeAspect="1"/>
          </p:cNvSpPr>
          <p:nvPr/>
        </p:nvSpPr>
        <p:spPr>
          <a:xfrm>
            <a:off x="1513837" y="4297015"/>
            <a:ext cx="1177807" cy="749223"/>
          </a:xfrm>
          <a:prstGeom prst="roundRect">
            <a:avLst>
              <a:gd name="adj" fmla="val 10513"/>
            </a:avLst>
          </a:prstGeom>
          <a:solidFill>
            <a:schemeClr val="bg1"/>
          </a:soli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Sharp Sans Display No1 Semibold"/>
                <a:ea typeface="+mn-ea"/>
                <a:cs typeface="+mn-cs"/>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1"/>
                </a:solidFill>
                <a:effectLst/>
                <a:uLnTx/>
                <a:uFillTx/>
                <a:latin typeface="Sharp Sans Display No1"/>
                <a:ea typeface="+mn-ea"/>
                <a:cs typeface="+mn-cs"/>
              </a:rPr>
              <a:t>Lock up period</a:t>
            </a:r>
          </a:p>
        </p:txBody>
      </p:sp>
      <p:sp>
        <p:nvSpPr>
          <p:cNvPr id="227" name="Rectangle 21">
            <a:extLst>
              <a:ext uri="{FF2B5EF4-FFF2-40B4-BE49-F238E27FC236}">
                <a16:creationId xmlns:a16="http://schemas.microsoft.com/office/drawing/2014/main" id="{1F6D0713-DA22-024F-B5D0-DE09B77AFD0F}"/>
              </a:ext>
            </a:extLst>
          </p:cNvPr>
          <p:cNvSpPr>
            <a:spLocks noChangeAspect="1"/>
          </p:cNvSpPr>
          <p:nvPr/>
        </p:nvSpPr>
        <p:spPr>
          <a:xfrm>
            <a:off x="300441" y="4297015"/>
            <a:ext cx="1177807" cy="749223"/>
          </a:xfrm>
          <a:prstGeom prst="roundRect">
            <a:avLst>
              <a:gd name="adj" fmla="val 10513"/>
            </a:avLst>
          </a:prstGeom>
          <a:solidFill>
            <a:schemeClr val="bg1"/>
          </a:soli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chemeClr val="tx1"/>
                </a:solidFill>
                <a:effectLst/>
                <a:uLnTx/>
                <a:uFillTx/>
                <a:latin typeface="Sharp Sans Display No1 Semibold"/>
                <a:ea typeface="+mn-ea"/>
                <a:cs typeface="+mn-cs"/>
              </a:rPr>
              <a:t>Quarterly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chemeClr val="tx1"/>
                </a:solidFill>
                <a:effectLst/>
                <a:uLnTx/>
                <a:uFillTx/>
                <a:latin typeface="Sharp Sans Display No1 Semibold"/>
                <a:ea typeface="+mn-ea"/>
                <a:cs typeface="+mn-cs"/>
              </a:rPr>
              <a:t>dealing </a:t>
            </a:r>
            <a:r>
              <a:rPr kumimoji="0" lang="en-GB" sz="1000" b="0" i="0" u="none" strike="noStrike" kern="1200" cap="none" spc="0" normalizeH="0" baseline="0" noProof="0" dirty="0">
                <a:ln>
                  <a:noFill/>
                </a:ln>
                <a:solidFill>
                  <a:schemeClr val="tx1"/>
                </a:solidFill>
                <a:effectLst/>
                <a:uLnTx/>
                <a:uFillTx/>
                <a:latin typeface="Sharp Sans Display No1"/>
                <a:ea typeface="+mn-ea"/>
                <a:cs typeface="+mn-cs"/>
              </a:rPr>
              <a:t>frequency</a:t>
            </a:r>
          </a:p>
        </p:txBody>
      </p:sp>
      <p:sp>
        <p:nvSpPr>
          <p:cNvPr id="228" name="Rectangle 23">
            <a:extLst>
              <a:ext uri="{FF2B5EF4-FFF2-40B4-BE49-F238E27FC236}">
                <a16:creationId xmlns:a16="http://schemas.microsoft.com/office/drawing/2014/main" id="{C3E0418E-D2DB-F56E-CDAA-4551C22F3AB8}"/>
              </a:ext>
            </a:extLst>
          </p:cNvPr>
          <p:cNvSpPr>
            <a:spLocks noChangeAspect="1"/>
          </p:cNvSpPr>
          <p:nvPr/>
        </p:nvSpPr>
        <p:spPr>
          <a:xfrm>
            <a:off x="300441" y="3491191"/>
            <a:ext cx="1177807" cy="749223"/>
          </a:xfrm>
          <a:prstGeom prst="roundRect">
            <a:avLst>
              <a:gd name="adj" fmla="val 12271"/>
            </a:avLst>
          </a:prstGeom>
          <a:solidFill>
            <a:srgbClr val="0057B7"/>
          </a:soli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FFFFFF"/>
                </a:solidFill>
                <a:effectLst/>
                <a:uLnTx/>
                <a:uFillTx/>
                <a:latin typeface="Sharp Sans Display No1 Semibold"/>
                <a:ea typeface="+mn-ea"/>
                <a:cs typeface="+mn-cs"/>
              </a:rPr>
              <a:t>2018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FFFFFF"/>
                </a:solidFill>
                <a:effectLst/>
                <a:uLnTx/>
                <a:uFillTx/>
                <a:latin typeface="Sharp Sans Display No1"/>
                <a:ea typeface="+mn-ea"/>
                <a:cs typeface="+mn-cs"/>
              </a:rPr>
              <a:t>Launch date</a:t>
            </a:r>
          </a:p>
        </p:txBody>
      </p:sp>
      <p:sp>
        <p:nvSpPr>
          <p:cNvPr id="229" name="Rectangle 8">
            <a:extLst>
              <a:ext uri="{FF2B5EF4-FFF2-40B4-BE49-F238E27FC236}">
                <a16:creationId xmlns:a16="http://schemas.microsoft.com/office/drawing/2014/main" id="{5F4A618E-328D-524B-C3AD-7DFFA530D40A}"/>
              </a:ext>
            </a:extLst>
          </p:cNvPr>
          <p:cNvSpPr>
            <a:spLocks noChangeAspect="1"/>
          </p:cNvSpPr>
          <p:nvPr/>
        </p:nvSpPr>
        <p:spPr>
          <a:xfrm>
            <a:off x="2736759" y="2677907"/>
            <a:ext cx="1177807" cy="749223"/>
          </a:xfrm>
          <a:prstGeom prst="roundRect">
            <a:avLst>
              <a:gd name="adj" fmla="val 13150"/>
            </a:avLst>
          </a:prstGeom>
          <a:solidFill>
            <a:schemeClr val="bg1"/>
          </a:solidFill>
          <a:ln w="19050" cap="flat" cmpd="sng" algn="ctr">
            <a:noFill/>
            <a:prstDash val="solid"/>
            <a:miter lim="800000"/>
          </a:ln>
          <a:effectLst/>
        </p:spPr>
        <p:txBody>
          <a:bodyPr rtlCol="0" anchor="ctr"/>
          <a:lstStyle/>
          <a:p>
            <a:pPr algn="ctr"/>
            <a:r>
              <a:rPr lang="en-GB" sz="1000" b="1" dirty="0">
                <a:solidFill>
                  <a:schemeClr val="tx1"/>
                </a:solidFill>
              </a:rPr>
              <a:t>Evergreen</a:t>
            </a:r>
          </a:p>
          <a:p>
            <a:pPr algn="ctr"/>
            <a:r>
              <a:rPr lang="en-GB" sz="1000" kern="1200" dirty="0">
                <a:solidFill>
                  <a:schemeClr val="tx1"/>
                </a:solidFill>
                <a:latin typeface="Sharp Sans Display No1"/>
              </a:rPr>
              <a:t>structure</a:t>
            </a:r>
          </a:p>
        </p:txBody>
      </p:sp>
      <p:sp>
        <p:nvSpPr>
          <p:cNvPr id="230" name="Text Placeholder 9">
            <a:extLst>
              <a:ext uri="{FF2B5EF4-FFF2-40B4-BE49-F238E27FC236}">
                <a16:creationId xmlns:a16="http://schemas.microsoft.com/office/drawing/2014/main" id="{AD6177DF-3934-B967-119E-9DC6662781A3}"/>
              </a:ext>
            </a:extLst>
          </p:cNvPr>
          <p:cNvSpPr txBox="1">
            <a:spLocks/>
          </p:cNvSpPr>
          <p:nvPr/>
        </p:nvSpPr>
        <p:spPr>
          <a:xfrm>
            <a:off x="318639" y="983075"/>
            <a:ext cx="3486621" cy="1694832"/>
          </a:xfrm>
          <a:prstGeom prst="rect">
            <a:avLst/>
          </a:prstGeom>
        </p:spPr>
        <p:txBody>
          <a:bodyPr lIns="0" tIns="0" rIns="0" bIns="0"/>
          <a:lstStyle>
            <a:lvl1pPr marL="0" indent="0" algn="l" defTabSz="914400" rtl="0" eaLnBrk="1" latinLnBrk="0" hangingPunct="1">
              <a:lnSpc>
                <a:spcPct val="100000"/>
              </a:lnSpc>
              <a:spcBef>
                <a:spcPts val="500"/>
              </a:spcBef>
              <a:buFont typeface="Arial" panose="020B0604020202020204" pitchFamily="34" charset="0"/>
              <a:buNone/>
              <a:defRPr sz="1400" kern="1200">
                <a:solidFill>
                  <a:schemeClr val="tx1"/>
                </a:solidFill>
                <a:latin typeface="+mn-lt"/>
                <a:ea typeface="+mn-ea"/>
                <a:cs typeface="+mn-cs"/>
              </a:defRPr>
            </a:lvl1pPr>
            <a:lvl2pPr marL="180975" indent="-180975"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2pPr>
            <a:lvl3pPr marL="357188" indent="-176213"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n-lt"/>
                <a:ea typeface="+mn-ea"/>
                <a:cs typeface="+mn-cs"/>
              </a:defRPr>
            </a:lvl3pPr>
            <a:lvl4pPr marL="538163" indent="-180975"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n-lt"/>
                <a:ea typeface="+mn-ea"/>
                <a:cs typeface="+mn-cs"/>
              </a:defRPr>
            </a:lvl4pPr>
            <a:lvl5pPr marL="538163" indent="-179388"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0" lang="en-GB" sz="3400" b="1" i="0" u="none" strike="noStrike" kern="0" cap="none" spc="-20" normalizeH="0" baseline="0" noProof="0" dirty="0">
                <a:ln>
                  <a:noFill/>
                </a:ln>
                <a:solidFill>
                  <a:srgbClr val="FFFFFF"/>
                </a:solidFill>
                <a:effectLst/>
                <a:uLnTx/>
                <a:uFillTx/>
                <a:latin typeface="Sharp Sans Display No1 Semibold"/>
                <a:cs typeface="Sharp Sans Display No1 Semibold"/>
              </a:rPr>
              <a:t>GPMF</a:t>
            </a:r>
            <a:endParaRPr lang="en-GB" sz="1800" dirty="0">
              <a:solidFill>
                <a:schemeClr val="bg1"/>
              </a:solidFill>
              <a:latin typeface="Sharp Sans Display No1"/>
            </a:endParaRPr>
          </a:p>
          <a:p>
            <a:r>
              <a:rPr lang="en-GB" sz="1800" dirty="0">
                <a:solidFill>
                  <a:schemeClr val="bg1"/>
                </a:solidFill>
                <a:latin typeface="Sharp Sans Display No1"/>
              </a:rPr>
              <a:t>Delivering a carefully constructed private markets portfolio to investors</a:t>
            </a:r>
          </a:p>
        </p:txBody>
      </p:sp>
      <p:pic>
        <p:nvPicPr>
          <p:cNvPr id="231" name="Picture 230">
            <a:extLst>
              <a:ext uri="{FF2B5EF4-FFF2-40B4-BE49-F238E27FC236}">
                <a16:creationId xmlns:a16="http://schemas.microsoft.com/office/drawing/2014/main" id="{E595550C-CEE7-1240-0527-0B0F819542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489" y="86180"/>
            <a:ext cx="1452809" cy="503939"/>
          </a:xfrm>
          <a:prstGeom prst="rect">
            <a:avLst/>
          </a:prstGeom>
        </p:spPr>
      </p:pic>
      <p:grpSp>
        <p:nvGrpSpPr>
          <p:cNvPr id="232" name="object 26">
            <a:extLst>
              <a:ext uri="{FF2B5EF4-FFF2-40B4-BE49-F238E27FC236}">
                <a16:creationId xmlns:a16="http://schemas.microsoft.com/office/drawing/2014/main" id="{4C0E83C9-5EDF-D1E3-A9D8-7840A4426110}"/>
              </a:ext>
            </a:extLst>
          </p:cNvPr>
          <p:cNvGrpSpPr/>
          <p:nvPr/>
        </p:nvGrpSpPr>
        <p:grpSpPr>
          <a:xfrm>
            <a:off x="266658" y="6854616"/>
            <a:ext cx="1146175" cy="382270"/>
            <a:chOff x="539996" y="6638154"/>
            <a:chExt cx="1146175" cy="382270"/>
          </a:xfrm>
        </p:grpSpPr>
        <p:sp>
          <p:nvSpPr>
            <p:cNvPr id="233" name="object 27">
              <a:extLst>
                <a:ext uri="{FF2B5EF4-FFF2-40B4-BE49-F238E27FC236}">
                  <a16:creationId xmlns:a16="http://schemas.microsoft.com/office/drawing/2014/main" id="{52990599-E35F-E496-3C6D-48CC3713B241}"/>
                </a:ext>
              </a:extLst>
            </p:cNvPr>
            <p:cNvSpPr/>
            <p:nvPr/>
          </p:nvSpPr>
          <p:spPr>
            <a:xfrm>
              <a:off x="539996" y="6638154"/>
              <a:ext cx="382270" cy="382270"/>
            </a:xfrm>
            <a:custGeom>
              <a:avLst/>
              <a:gdLst/>
              <a:ahLst/>
              <a:cxnLst/>
              <a:rect l="l" t="t" r="r" b="b"/>
              <a:pathLst>
                <a:path w="382269" h="382270">
                  <a:moveTo>
                    <a:pt x="190931" y="0"/>
                  </a:moveTo>
                  <a:lnTo>
                    <a:pt x="147153" y="5041"/>
                  </a:lnTo>
                  <a:lnTo>
                    <a:pt x="106965" y="19404"/>
                  </a:lnTo>
                  <a:lnTo>
                    <a:pt x="71513" y="41940"/>
                  </a:lnTo>
                  <a:lnTo>
                    <a:pt x="41945" y="71506"/>
                  </a:lnTo>
                  <a:lnTo>
                    <a:pt x="19406" y="106954"/>
                  </a:lnTo>
                  <a:lnTo>
                    <a:pt x="5042" y="147141"/>
                  </a:lnTo>
                  <a:lnTo>
                    <a:pt x="0" y="190919"/>
                  </a:lnTo>
                  <a:lnTo>
                    <a:pt x="5042" y="234697"/>
                  </a:lnTo>
                  <a:lnTo>
                    <a:pt x="19406" y="274885"/>
                  </a:lnTo>
                  <a:lnTo>
                    <a:pt x="41945" y="310336"/>
                  </a:lnTo>
                  <a:lnTo>
                    <a:pt x="71513" y="339905"/>
                  </a:lnTo>
                  <a:lnTo>
                    <a:pt x="106965" y="362444"/>
                  </a:lnTo>
                  <a:lnTo>
                    <a:pt x="147153" y="376808"/>
                  </a:lnTo>
                  <a:lnTo>
                    <a:pt x="190931" y="381850"/>
                  </a:lnTo>
                  <a:lnTo>
                    <a:pt x="234710" y="376808"/>
                  </a:lnTo>
                  <a:lnTo>
                    <a:pt x="274898" y="362444"/>
                  </a:lnTo>
                  <a:lnTo>
                    <a:pt x="310349" y="339905"/>
                  </a:lnTo>
                  <a:lnTo>
                    <a:pt x="339917" y="310336"/>
                  </a:lnTo>
                  <a:lnTo>
                    <a:pt x="362456" y="274885"/>
                  </a:lnTo>
                  <a:lnTo>
                    <a:pt x="376820" y="234697"/>
                  </a:lnTo>
                  <a:lnTo>
                    <a:pt x="381863" y="190919"/>
                  </a:lnTo>
                  <a:lnTo>
                    <a:pt x="376820" y="147141"/>
                  </a:lnTo>
                  <a:lnTo>
                    <a:pt x="362456" y="106954"/>
                  </a:lnTo>
                  <a:lnTo>
                    <a:pt x="339917" y="71506"/>
                  </a:lnTo>
                  <a:lnTo>
                    <a:pt x="310349" y="41940"/>
                  </a:lnTo>
                  <a:lnTo>
                    <a:pt x="274898" y="19404"/>
                  </a:lnTo>
                  <a:lnTo>
                    <a:pt x="234710" y="5041"/>
                  </a:lnTo>
                  <a:lnTo>
                    <a:pt x="190931" y="0"/>
                  </a:lnTo>
                  <a:close/>
                </a:path>
              </a:pathLst>
            </a:custGeom>
            <a:solidFill>
              <a:srgbClr val="0057A4"/>
            </a:solidFill>
          </p:spPr>
          <p:txBody>
            <a:bodyPr wrap="square" lIns="0" tIns="0" rIns="0" bIns="0" rtlCol="0"/>
            <a:lstStyle/>
            <a:p>
              <a:endParaRPr dirty="0"/>
            </a:p>
          </p:txBody>
        </p:sp>
        <p:sp>
          <p:nvSpPr>
            <p:cNvPr id="234" name="object 28">
              <a:extLst>
                <a:ext uri="{FF2B5EF4-FFF2-40B4-BE49-F238E27FC236}">
                  <a16:creationId xmlns:a16="http://schemas.microsoft.com/office/drawing/2014/main" id="{F0244E1E-2AEE-5B7B-B930-E30EE007CB65}"/>
                </a:ext>
              </a:extLst>
            </p:cNvPr>
            <p:cNvSpPr/>
            <p:nvPr/>
          </p:nvSpPr>
          <p:spPr>
            <a:xfrm>
              <a:off x="921853" y="6638154"/>
              <a:ext cx="382270" cy="382270"/>
            </a:xfrm>
            <a:custGeom>
              <a:avLst/>
              <a:gdLst/>
              <a:ahLst/>
              <a:cxnLst/>
              <a:rect l="l" t="t" r="r" b="b"/>
              <a:pathLst>
                <a:path w="382269" h="382270">
                  <a:moveTo>
                    <a:pt x="190931" y="0"/>
                  </a:moveTo>
                  <a:lnTo>
                    <a:pt x="147153" y="5041"/>
                  </a:lnTo>
                  <a:lnTo>
                    <a:pt x="106965" y="19404"/>
                  </a:lnTo>
                  <a:lnTo>
                    <a:pt x="71513" y="41940"/>
                  </a:lnTo>
                  <a:lnTo>
                    <a:pt x="41945" y="71506"/>
                  </a:lnTo>
                  <a:lnTo>
                    <a:pt x="19406" y="106954"/>
                  </a:lnTo>
                  <a:lnTo>
                    <a:pt x="5042" y="147141"/>
                  </a:lnTo>
                  <a:lnTo>
                    <a:pt x="0" y="190919"/>
                  </a:lnTo>
                  <a:lnTo>
                    <a:pt x="5042" y="234697"/>
                  </a:lnTo>
                  <a:lnTo>
                    <a:pt x="19406" y="274885"/>
                  </a:lnTo>
                  <a:lnTo>
                    <a:pt x="41945" y="310336"/>
                  </a:lnTo>
                  <a:lnTo>
                    <a:pt x="71513" y="339905"/>
                  </a:lnTo>
                  <a:lnTo>
                    <a:pt x="106965" y="362444"/>
                  </a:lnTo>
                  <a:lnTo>
                    <a:pt x="147153" y="376808"/>
                  </a:lnTo>
                  <a:lnTo>
                    <a:pt x="190931" y="381850"/>
                  </a:lnTo>
                  <a:lnTo>
                    <a:pt x="234710" y="376808"/>
                  </a:lnTo>
                  <a:lnTo>
                    <a:pt x="274898" y="362444"/>
                  </a:lnTo>
                  <a:lnTo>
                    <a:pt x="310349" y="339905"/>
                  </a:lnTo>
                  <a:lnTo>
                    <a:pt x="339917" y="310336"/>
                  </a:lnTo>
                  <a:lnTo>
                    <a:pt x="362456" y="274885"/>
                  </a:lnTo>
                  <a:lnTo>
                    <a:pt x="376820" y="234697"/>
                  </a:lnTo>
                  <a:lnTo>
                    <a:pt x="381863" y="190919"/>
                  </a:lnTo>
                  <a:lnTo>
                    <a:pt x="376820" y="147141"/>
                  </a:lnTo>
                  <a:lnTo>
                    <a:pt x="362456" y="106954"/>
                  </a:lnTo>
                  <a:lnTo>
                    <a:pt x="339917" y="71506"/>
                  </a:lnTo>
                  <a:lnTo>
                    <a:pt x="310349" y="41940"/>
                  </a:lnTo>
                  <a:lnTo>
                    <a:pt x="274898" y="19404"/>
                  </a:lnTo>
                  <a:lnTo>
                    <a:pt x="234710" y="5041"/>
                  </a:lnTo>
                  <a:lnTo>
                    <a:pt x="190931" y="0"/>
                  </a:lnTo>
                  <a:close/>
                </a:path>
              </a:pathLst>
            </a:custGeom>
            <a:solidFill>
              <a:srgbClr val="3CBCD9"/>
            </a:solidFill>
          </p:spPr>
          <p:txBody>
            <a:bodyPr wrap="square" lIns="0" tIns="0" rIns="0" bIns="0" rtlCol="0"/>
            <a:lstStyle/>
            <a:p>
              <a:endParaRPr dirty="0"/>
            </a:p>
          </p:txBody>
        </p:sp>
        <p:sp>
          <p:nvSpPr>
            <p:cNvPr id="235" name="object 29">
              <a:extLst>
                <a:ext uri="{FF2B5EF4-FFF2-40B4-BE49-F238E27FC236}">
                  <a16:creationId xmlns:a16="http://schemas.microsoft.com/office/drawing/2014/main" id="{D7A9A8BA-74EC-E348-771B-07EAE0214E1B}"/>
                </a:ext>
              </a:extLst>
            </p:cNvPr>
            <p:cNvSpPr/>
            <p:nvPr/>
          </p:nvSpPr>
          <p:spPr>
            <a:xfrm>
              <a:off x="1303710" y="6638154"/>
              <a:ext cx="382270" cy="382270"/>
            </a:xfrm>
            <a:custGeom>
              <a:avLst/>
              <a:gdLst/>
              <a:ahLst/>
              <a:cxnLst/>
              <a:rect l="l" t="t" r="r" b="b"/>
              <a:pathLst>
                <a:path w="382269" h="382270">
                  <a:moveTo>
                    <a:pt x="190931" y="0"/>
                  </a:moveTo>
                  <a:lnTo>
                    <a:pt x="147153" y="5041"/>
                  </a:lnTo>
                  <a:lnTo>
                    <a:pt x="106965" y="19404"/>
                  </a:lnTo>
                  <a:lnTo>
                    <a:pt x="71513" y="41940"/>
                  </a:lnTo>
                  <a:lnTo>
                    <a:pt x="41945" y="71506"/>
                  </a:lnTo>
                  <a:lnTo>
                    <a:pt x="19406" y="106954"/>
                  </a:lnTo>
                  <a:lnTo>
                    <a:pt x="5042" y="147141"/>
                  </a:lnTo>
                  <a:lnTo>
                    <a:pt x="0" y="190919"/>
                  </a:lnTo>
                  <a:lnTo>
                    <a:pt x="5042" y="234697"/>
                  </a:lnTo>
                  <a:lnTo>
                    <a:pt x="19406" y="274885"/>
                  </a:lnTo>
                  <a:lnTo>
                    <a:pt x="41945" y="310336"/>
                  </a:lnTo>
                  <a:lnTo>
                    <a:pt x="71513" y="339905"/>
                  </a:lnTo>
                  <a:lnTo>
                    <a:pt x="106965" y="362444"/>
                  </a:lnTo>
                  <a:lnTo>
                    <a:pt x="147153" y="376808"/>
                  </a:lnTo>
                  <a:lnTo>
                    <a:pt x="190931" y="381850"/>
                  </a:lnTo>
                  <a:lnTo>
                    <a:pt x="234710" y="376808"/>
                  </a:lnTo>
                  <a:lnTo>
                    <a:pt x="274898" y="362444"/>
                  </a:lnTo>
                  <a:lnTo>
                    <a:pt x="310349" y="339905"/>
                  </a:lnTo>
                  <a:lnTo>
                    <a:pt x="339917" y="310336"/>
                  </a:lnTo>
                  <a:lnTo>
                    <a:pt x="362456" y="274885"/>
                  </a:lnTo>
                  <a:lnTo>
                    <a:pt x="376820" y="234697"/>
                  </a:lnTo>
                  <a:lnTo>
                    <a:pt x="381863" y="190919"/>
                  </a:lnTo>
                  <a:lnTo>
                    <a:pt x="376820" y="147141"/>
                  </a:lnTo>
                  <a:lnTo>
                    <a:pt x="362456" y="106954"/>
                  </a:lnTo>
                  <a:lnTo>
                    <a:pt x="339917" y="71506"/>
                  </a:lnTo>
                  <a:lnTo>
                    <a:pt x="310349" y="41940"/>
                  </a:lnTo>
                  <a:lnTo>
                    <a:pt x="274898" y="19404"/>
                  </a:lnTo>
                  <a:lnTo>
                    <a:pt x="234710" y="5041"/>
                  </a:lnTo>
                  <a:lnTo>
                    <a:pt x="190931" y="0"/>
                  </a:lnTo>
                  <a:close/>
                </a:path>
              </a:pathLst>
            </a:custGeom>
            <a:solidFill>
              <a:srgbClr val="B5B8C0"/>
            </a:solidFill>
          </p:spPr>
          <p:txBody>
            <a:bodyPr wrap="square" lIns="0" tIns="0" rIns="0" bIns="0" rtlCol="0"/>
            <a:lstStyle/>
            <a:p>
              <a:endParaRPr dirty="0"/>
            </a:p>
          </p:txBody>
        </p:sp>
      </p:grpSp>
      <p:sp>
        <p:nvSpPr>
          <p:cNvPr id="236" name="object 30">
            <a:extLst>
              <a:ext uri="{FF2B5EF4-FFF2-40B4-BE49-F238E27FC236}">
                <a16:creationId xmlns:a16="http://schemas.microsoft.com/office/drawing/2014/main" id="{3621B785-67DA-4799-DA14-D819CDC88693}"/>
              </a:ext>
            </a:extLst>
          </p:cNvPr>
          <p:cNvSpPr/>
          <p:nvPr/>
        </p:nvSpPr>
        <p:spPr>
          <a:xfrm>
            <a:off x="2175944" y="6854616"/>
            <a:ext cx="382270" cy="382270"/>
          </a:xfrm>
          <a:custGeom>
            <a:avLst/>
            <a:gdLst/>
            <a:ahLst/>
            <a:cxnLst/>
            <a:rect l="l" t="t" r="r" b="b"/>
            <a:pathLst>
              <a:path w="382269" h="382270">
                <a:moveTo>
                  <a:pt x="190931" y="0"/>
                </a:moveTo>
                <a:lnTo>
                  <a:pt x="147153" y="5041"/>
                </a:lnTo>
                <a:lnTo>
                  <a:pt x="106965" y="19404"/>
                </a:lnTo>
                <a:lnTo>
                  <a:pt x="71513" y="41940"/>
                </a:lnTo>
                <a:lnTo>
                  <a:pt x="41945" y="71506"/>
                </a:lnTo>
                <a:lnTo>
                  <a:pt x="19406" y="106954"/>
                </a:lnTo>
                <a:lnTo>
                  <a:pt x="5042" y="147141"/>
                </a:lnTo>
                <a:lnTo>
                  <a:pt x="0" y="190919"/>
                </a:lnTo>
                <a:lnTo>
                  <a:pt x="5042" y="234697"/>
                </a:lnTo>
                <a:lnTo>
                  <a:pt x="19406" y="274885"/>
                </a:lnTo>
                <a:lnTo>
                  <a:pt x="41945" y="310336"/>
                </a:lnTo>
                <a:lnTo>
                  <a:pt x="71513" y="339905"/>
                </a:lnTo>
                <a:lnTo>
                  <a:pt x="106965" y="362444"/>
                </a:lnTo>
                <a:lnTo>
                  <a:pt x="147153" y="376808"/>
                </a:lnTo>
                <a:lnTo>
                  <a:pt x="190931" y="381850"/>
                </a:lnTo>
                <a:lnTo>
                  <a:pt x="234710" y="376808"/>
                </a:lnTo>
                <a:lnTo>
                  <a:pt x="274898" y="362444"/>
                </a:lnTo>
                <a:lnTo>
                  <a:pt x="310349" y="339905"/>
                </a:lnTo>
                <a:lnTo>
                  <a:pt x="339917" y="310336"/>
                </a:lnTo>
                <a:lnTo>
                  <a:pt x="362456" y="274885"/>
                </a:lnTo>
                <a:lnTo>
                  <a:pt x="376820" y="234697"/>
                </a:lnTo>
                <a:lnTo>
                  <a:pt x="381863" y="190919"/>
                </a:lnTo>
                <a:lnTo>
                  <a:pt x="376820" y="147141"/>
                </a:lnTo>
                <a:lnTo>
                  <a:pt x="362456" y="106954"/>
                </a:lnTo>
                <a:lnTo>
                  <a:pt x="339917" y="71506"/>
                </a:lnTo>
                <a:lnTo>
                  <a:pt x="310349" y="41940"/>
                </a:lnTo>
                <a:lnTo>
                  <a:pt x="274898" y="19404"/>
                </a:lnTo>
                <a:lnTo>
                  <a:pt x="234710" y="5041"/>
                </a:lnTo>
                <a:lnTo>
                  <a:pt x="190931" y="0"/>
                </a:lnTo>
                <a:close/>
              </a:path>
            </a:pathLst>
          </a:custGeom>
          <a:solidFill>
            <a:srgbClr val="FFFFFF"/>
          </a:solidFill>
        </p:spPr>
        <p:txBody>
          <a:bodyPr wrap="square" lIns="0" tIns="0" rIns="0" bIns="0" rtlCol="0"/>
          <a:lstStyle/>
          <a:p>
            <a:endParaRPr dirty="0"/>
          </a:p>
        </p:txBody>
      </p:sp>
      <p:sp>
        <p:nvSpPr>
          <p:cNvPr id="585" name="Content Placeholder 6">
            <a:extLst>
              <a:ext uri="{FF2B5EF4-FFF2-40B4-BE49-F238E27FC236}">
                <a16:creationId xmlns:a16="http://schemas.microsoft.com/office/drawing/2014/main" id="{7313FF70-8699-C40E-F989-C0E02C81152B}"/>
              </a:ext>
            </a:extLst>
          </p:cNvPr>
          <p:cNvSpPr txBox="1">
            <a:spLocks/>
          </p:cNvSpPr>
          <p:nvPr/>
        </p:nvSpPr>
        <p:spPr>
          <a:xfrm>
            <a:off x="4349794" y="207853"/>
            <a:ext cx="6731530" cy="4760120"/>
          </a:xfrm>
          <a:prstGeom prst="rect">
            <a:avLst/>
          </a:prstGeom>
        </p:spPr>
        <p:txBody>
          <a:bodyPr vert="horz" lIns="0" tIns="0" rIns="0" bIns="0" rtlCol="0">
            <a:noAutofit/>
          </a:bodyPr>
          <a:lstStyle>
            <a:lvl1pPr marL="0" indent="0" algn="l" defTabSz="914400" rtl="0" eaLnBrk="1" latinLnBrk="0" hangingPunct="1">
              <a:lnSpc>
                <a:spcPct val="100000"/>
              </a:lnSpc>
              <a:spcBef>
                <a:spcPts val="500"/>
              </a:spcBef>
              <a:buFont typeface="Arial" panose="020B0604020202020204" pitchFamily="34" charset="0"/>
              <a:buNone/>
              <a:defRPr sz="1400" kern="1200">
                <a:solidFill>
                  <a:schemeClr val="tx1"/>
                </a:solidFill>
                <a:latin typeface="+mn-lt"/>
                <a:ea typeface="+mn-ea"/>
                <a:cs typeface="+mn-cs"/>
              </a:defRPr>
            </a:lvl1pPr>
            <a:lvl2pPr marL="180975" indent="-180975"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2pPr>
            <a:lvl3pPr marL="357188" indent="-176213"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n-lt"/>
                <a:ea typeface="+mn-ea"/>
                <a:cs typeface="+mn-cs"/>
              </a:defRPr>
            </a:lvl3pPr>
            <a:lvl4pPr marL="538163" indent="-180975"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n-lt"/>
                <a:ea typeface="+mn-ea"/>
                <a:cs typeface="+mn-cs"/>
              </a:defRPr>
            </a:lvl4pPr>
            <a:lvl5pPr marL="538163" indent="-179388"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en-GB" b="0" i="0" u="none" strike="noStrike" kern="1200" cap="none" spc="0" normalizeH="0" baseline="0" noProof="0" dirty="0">
                <a:ln>
                  <a:noFill/>
                </a:ln>
                <a:solidFill>
                  <a:srgbClr val="000000"/>
                </a:solidFill>
                <a:effectLst/>
                <a:uLnTx/>
                <a:uFillTx/>
                <a:latin typeface="Sharp Sans Display No1 Semibold"/>
                <a:ea typeface="+mn-ea"/>
                <a:cs typeface="+mn-cs"/>
              </a:rPr>
              <a:t>Access the benefits of a diversified, global private markets portfolio</a:t>
            </a:r>
            <a:r>
              <a:rPr lang="en-GB" dirty="0">
                <a:solidFill>
                  <a:srgbClr val="000000"/>
                </a:solidFill>
                <a:latin typeface="Sharp Sans Display No1 Semibold"/>
              </a:rPr>
              <a:t>*</a:t>
            </a:r>
            <a:endParaRPr kumimoji="0" lang="en-GB" b="0" i="0" u="none" strike="noStrike" kern="1200" cap="none" spc="0" normalizeH="0" baseline="0" noProof="0" dirty="0">
              <a:ln>
                <a:noFill/>
              </a:ln>
              <a:solidFill>
                <a:srgbClr val="000000"/>
              </a:solidFill>
              <a:effectLst/>
              <a:uLnTx/>
              <a:uFillTx/>
              <a:latin typeface="Sharp Sans Display No1 Semibold"/>
              <a:ea typeface="+mn-ea"/>
              <a:cs typeface="+mn-cs"/>
            </a:endParaRPr>
          </a:p>
        </p:txBody>
      </p:sp>
      <p:sp>
        <p:nvSpPr>
          <p:cNvPr id="587" name="Content Placeholder 3">
            <a:extLst>
              <a:ext uri="{FF2B5EF4-FFF2-40B4-BE49-F238E27FC236}">
                <a16:creationId xmlns:a16="http://schemas.microsoft.com/office/drawing/2014/main" id="{ACE8F6BE-5053-B17A-7DD0-CE523E401517}"/>
              </a:ext>
            </a:extLst>
          </p:cNvPr>
          <p:cNvSpPr txBox="1">
            <a:spLocks/>
          </p:cNvSpPr>
          <p:nvPr/>
        </p:nvSpPr>
        <p:spPr>
          <a:xfrm>
            <a:off x="4401241" y="626895"/>
            <a:ext cx="1609408" cy="838158"/>
          </a:xfrm>
          <a:prstGeom prst="rect">
            <a:avLst/>
          </a:prstGeom>
        </p:spPr>
        <p:txBody>
          <a:bodyPr vert="horz" lIns="0" tIns="0" rIns="0" bIns="0" rtlCol="0">
            <a:noAutofit/>
          </a:bodyPr>
          <a:lstStyle>
            <a:lvl1pPr marL="0" indent="0" algn="l" defTabSz="914400" rtl="0" eaLnBrk="1" latinLnBrk="0" hangingPunct="1">
              <a:lnSpc>
                <a:spcPct val="100000"/>
              </a:lnSpc>
              <a:spcBef>
                <a:spcPts val="500"/>
              </a:spcBef>
              <a:buFont typeface="Arial" panose="020B0604020202020204" pitchFamily="34" charset="0"/>
              <a:buNone/>
              <a:defRPr sz="1400" kern="1200">
                <a:solidFill>
                  <a:schemeClr val="tx1"/>
                </a:solidFill>
                <a:latin typeface="+mn-lt"/>
                <a:ea typeface="+mn-ea"/>
                <a:cs typeface="+mn-cs"/>
              </a:defRPr>
            </a:lvl1pPr>
            <a:lvl2pPr marL="180975" indent="-180975"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2pPr>
            <a:lvl3pPr marL="357188" indent="-176213"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n-lt"/>
                <a:ea typeface="+mn-ea"/>
                <a:cs typeface="+mn-cs"/>
              </a:defRPr>
            </a:lvl3pPr>
            <a:lvl4pPr marL="538163" indent="-180975"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n-lt"/>
                <a:ea typeface="+mn-ea"/>
                <a:cs typeface="+mn-cs"/>
              </a:defRPr>
            </a:lvl4pPr>
            <a:lvl5pPr marL="538163" indent="-179388"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800" dirty="0">
                <a:solidFill>
                  <a:srgbClr val="000000"/>
                </a:solidFill>
                <a:latin typeface="Sharp Sans Display No1 Semibold"/>
              </a:rPr>
              <a:t>Liquid resources (10%)</a:t>
            </a:r>
            <a:br>
              <a:rPr lang="en-GB" sz="800" dirty="0">
                <a:solidFill>
                  <a:srgbClr val="000000"/>
                </a:solidFill>
                <a:latin typeface="Sharp Sans Display No1"/>
              </a:rPr>
            </a:br>
            <a:r>
              <a:rPr lang="en-GB" sz="800" dirty="0">
                <a:solidFill>
                  <a:srgbClr val="000000"/>
                </a:solidFill>
                <a:latin typeface="Sharp Sans Display No1"/>
              </a:rPr>
              <a:t>Cash, money market instruments and exposure to liquid private market proxies</a:t>
            </a:r>
          </a:p>
        </p:txBody>
      </p:sp>
      <p:sp>
        <p:nvSpPr>
          <p:cNvPr id="588" name="Content Placeholder 3">
            <a:extLst>
              <a:ext uri="{FF2B5EF4-FFF2-40B4-BE49-F238E27FC236}">
                <a16:creationId xmlns:a16="http://schemas.microsoft.com/office/drawing/2014/main" id="{0296B02F-97E7-F231-A41E-B2555965E38F}"/>
              </a:ext>
            </a:extLst>
          </p:cNvPr>
          <p:cNvSpPr txBox="1">
            <a:spLocks/>
          </p:cNvSpPr>
          <p:nvPr/>
        </p:nvSpPr>
        <p:spPr>
          <a:xfrm>
            <a:off x="4409527" y="1388800"/>
            <a:ext cx="1714182" cy="838158"/>
          </a:xfrm>
          <a:prstGeom prst="rect">
            <a:avLst/>
          </a:prstGeom>
        </p:spPr>
        <p:txBody>
          <a:bodyPr vert="horz" lIns="0" tIns="0" rIns="0" bIns="0" rtlCol="0">
            <a:noAutofit/>
          </a:bodyPr>
          <a:lstStyle>
            <a:lvl1pPr marL="0" indent="0" algn="l" defTabSz="914400" rtl="0" eaLnBrk="1" latinLnBrk="0" hangingPunct="1">
              <a:lnSpc>
                <a:spcPct val="100000"/>
              </a:lnSpc>
              <a:spcBef>
                <a:spcPts val="500"/>
              </a:spcBef>
              <a:buFont typeface="Arial" panose="020B0604020202020204" pitchFamily="34" charset="0"/>
              <a:buNone/>
              <a:defRPr sz="1400" kern="1200">
                <a:solidFill>
                  <a:schemeClr val="tx1"/>
                </a:solidFill>
                <a:latin typeface="+mn-lt"/>
                <a:ea typeface="+mn-ea"/>
                <a:cs typeface="+mn-cs"/>
              </a:defRPr>
            </a:lvl1pPr>
            <a:lvl2pPr marL="180975" indent="-180975"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2pPr>
            <a:lvl3pPr marL="357188" indent="-176213"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n-lt"/>
                <a:ea typeface="+mn-ea"/>
                <a:cs typeface="+mn-cs"/>
              </a:defRPr>
            </a:lvl3pPr>
            <a:lvl4pPr marL="538163" indent="-180975"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n-lt"/>
                <a:ea typeface="+mn-ea"/>
                <a:cs typeface="+mn-cs"/>
              </a:defRPr>
            </a:lvl4pPr>
            <a:lvl5pPr marL="538163" indent="-179388"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800" dirty="0">
                <a:solidFill>
                  <a:srgbClr val="000000"/>
                </a:solidFill>
                <a:latin typeface="Sharp Sans Display No1 Semibold"/>
              </a:rPr>
              <a:t>Natural resources (10%)</a:t>
            </a:r>
            <a:br>
              <a:rPr lang="en-GB" sz="800" dirty="0">
                <a:solidFill>
                  <a:srgbClr val="000000"/>
                </a:solidFill>
                <a:latin typeface="Sharp Sans Display No1"/>
              </a:rPr>
            </a:br>
            <a:r>
              <a:rPr lang="en-GB" sz="800" dirty="0">
                <a:solidFill>
                  <a:srgbClr val="000000"/>
                </a:solidFill>
                <a:latin typeface="Sharp Sans Display No1"/>
              </a:rPr>
              <a:t>Timber, agriculture, fisheries, aquaculture and physical commodities such as minerals </a:t>
            </a:r>
          </a:p>
        </p:txBody>
      </p:sp>
      <p:sp>
        <p:nvSpPr>
          <p:cNvPr id="589" name="Content Placeholder 3">
            <a:extLst>
              <a:ext uri="{FF2B5EF4-FFF2-40B4-BE49-F238E27FC236}">
                <a16:creationId xmlns:a16="http://schemas.microsoft.com/office/drawing/2014/main" id="{D847DE86-FED3-A9B8-4608-8D28458E0B2D}"/>
              </a:ext>
            </a:extLst>
          </p:cNvPr>
          <p:cNvSpPr txBox="1">
            <a:spLocks/>
          </p:cNvSpPr>
          <p:nvPr/>
        </p:nvSpPr>
        <p:spPr>
          <a:xfrm>
            <a:off x="4417360" y="2160231"/>
            <a:ext cx="1714182" cy="838158"/>
          </a:xfrm>
          <a:prstGeom prst="rect">
            <a:avLst/>
          </a:prstGeom>
        </p:spPr>
        <p:txBody>
          <a:bodyPr vert="horz" lIns="0" tIns="0" rIns="0" bIns="0" rtlCol="0">
            <a:noAutofit/>
          </a:bodyPr>
          <a:lstStyle>
            <a:lvl1pPr marL="0" indent="0" algn="l" defTabSz="914400" rtl="0" eaLnBrk="1" latinLnBrk="0" hangingPunct="1">
              <a:lnSpc>
                <a:spcPct val="100000"/>
              </a:lnSpc>
              <a:spcBef>
                <a:spcPts val="500"/>
              </a:spcBef>
              <a:buFont typeface="Arial" panose="020B0604020202020204" pitchFamily="34" charset="0"/>
              <a:buNone/>
              <a:defRPr sz="1400" kern="1200">
                <a:solidFill>
                  <a:schemeClr val="tx1"/>
                </a:solidFill>
                <a:latin typeface="+mn-lt"/>
                <a:ea typeface="+mn-ea"/>
                <a:cs typeface="+mn-cs"/>
              </a:defRPr>
            </a:lvl1pPr>
            <a:lvl2pPr marL="180975" indent="-180975"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2pPr>
            <a:lvl3pPr marL="357188" indent="-176213"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n-lt"/>
                <a:ea typeface="+mn-ea"/>
                <a:cs typeface="+mn-cs"/>
              </a:defRPr>
            </a:lvl3pPr>
            <a:lvl4pPr marL="538163" indent="-180975"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n-lt"/>
                <a:ea typeface="+mn-ea"/>
                <a:cs typeface="+mn-cs"/>
              </a:defRPr>
            </a:lvl4pPr>
            <a:lvl5pPr marL="538163" indent="-179388"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800" dirty="0">
                <a:solidFill>
                  <a:srgbClr val="000000"/>
                </a:solidFill>
                <a:latin typeface="Sharp Sans Display No1 Semibold"/>
              </a:rPr>
              <a:t>Private credit (15%)</a:t>
            </a:r>
            <a:br>
              <a:rPr lang="en-GB" sz="800" dirty="0">
                <a:solidFill>
                  <a:srgbClr val="000000"/>
                </a:solidFill>
                <a:latin typeface="Sharp Sans Display No1"/>
              </a:rPr>
            </a:br>
            <a:r>
              <a:rPr lang="en-GB" sz="800" dirty="0">
                <a:solidFill>
                  <a:srgbClr val="000000"/>
                </a:solidFill>
                <a:latin typeface="Sharp Sans Display No1"/>
              </a:rPr>
              <a:t>Senior asset backed loans, subordinated debt, speciality finance and special situation funding</a:t>
            </a:r>
          </a:p>
        </p:txBody>
      </p:sp>
      <p:sp>
        <p:nvSpPr>
          <p:cNvPr id="590" name="Content Placeholder 3">
            <a:extLst>
              <a:ext uri="{FF2B5EF4-FFF2-40B4-BE49-F238E27FC236}">
                <a16:creationId xmlns:a16="http://schemas.microsoft.com/office/drawing/2014/main" id="{548A553C-A089-DBB7-7289-8A27C9B9E8E2}"/>
              </a:ext>
            </a:extLst>
          </p:cNvPr>
          <p:cNvSpPr txBox="1">
            <a:spLocks/>
          </p:cNvSpPr>
          <p:nvPr/>
        </p:nvSpPr>
        <p:spPr>
          <a:xfrm>
            <a:off x="4417360" y="3016343"/>
            <a:ext cx="2132752" cy="595194"/>
          </a:xfrm>
          <a:prstGeom prst="rect">
            <a:avLst/>
          </a:prstGeom>
        </p:spPr>
        <p:txBody>
          <a:bodyPr vert="horz" lIns="0" tIns="0" rIns="0" bIns="0" rtlCol="0">
            <a:noAutofit/>
          </a:bodyPr>
          <a:lstStyle>
            <a:lvl1pPr marL="0" indent="0" algn="l" defTabSz="914400" rtl="0" eaLnBrk="1" latinLnBrk="0" hangingPunct="1">
              <a:lnSpc>
                <a:spcPct val="100000"/>
              </a:lnSpc>
              <a:spcBef>
                <a:spcPts val="500"/>
              </a:spcBef>
              <a:buFont typeface="Arial" panose="020B0604020202020204" pitchFamily="34" charset="0"/>
              <a:buNone/>
              <a:defRPr sz="1400" kern="1200">
                <a:solidFill>
                  <a:schemeClr val="tx1"/>
                </a:solidFill>
                <a:latin typeface="+mn-lt"/>
                <a:ea typeface="+mn-ea"/>
                <a:cs typeface="+mn-cs"/>
              </a:defRPr>
            </a:lvl1pPr>
            <a:lvl2pPr marL="180975" indent="-180975"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2pPr>
            <a:lvl3pPr marL="357188" indent="-176213"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n-lt"/>
                <a:ea typeface="+mn-ea"/>
                <a:cs typeface="+mn-cs"/>
              </a:defRPr>
            </a:lvl3pPr>
            <a:lvl4pPr marL="538163" indent="-180975"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n-lt"/>
                <a:ea typeface="+mn-ea"/>
                <a:cs typeface="+mn-cs"/>
              </a:defRPr>
            </a:lvl4pPr>
            <a:lvl5pPr marL="538163" indent="-179388"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800" dirty="0">
                <a:solidFill>
                  <a:srgbClr val="000000"/>
                </a:solidFill>
                <a:latin typeface="Sharp Sans Display No1 Semibold"/>
              </a:rPr>
              <a:t>Value-add real estate (18%)</a:t>
            </a:r>
            <a:br>
              <a:rPr lang="en-GB" sz="800" dirty="0">
                <a:solidFill>
                  <a:srgbClr val="000000"/>
                </a:solidFill>
                <a:latin typeface="Sharp Sans Display No1"/>
              </a:rPr>
            </a:br>
            <a:r>
              <a:rPr lang="en-GB" sz="800" dirty="0">
                <a:solidFill>
                  <a:srgbClr val="000000"/>
                </a:solidFill>
                <a:latin typeface="Sharp Sans Display No1"/>
              </a:rPr>
              <a:t>The development of improvement of commercial buildings property, and mixed use and special purpose facilities</a:t>
            </a:r>
          </a:p>
        </p:txBody>
      </p:sp>
      <p:sp>
        <p:nvSpPr>
          <p:cNvPr id="591" name="Content Placeholder 3">
            <a:extLst>
              <a:ext uri="{FF2B5EF4-FFF2-40B4-BE49-F238E27FC236}">
                <a16:creationId xmlns:a16="http://schemas.microsoft.com/office/drawing/2014/main" id="{0569ECC6-4582-A73F-FD3B-A31613DF6DCA}"/>
              </a:ext>
            </a:extLst>
          </p:cNvPr>
          <p:cNvSpPr txBox="1">
            <a:spLocks/>
          </p:cNvSpPr>
          <p:nvPr/>
        </p:nvSpPr>
        <p:spPr>
          <a:xfrm>
            <a:off x="9043902" y="615615"/>
            <a:ext cx="1298257" cy="838158"/>
          </a:xfrm>
          <a:prstGeom prst="rect">
            <a:avLst/>
          </a:prstGeom>
        </p:spPr>
        <p:txBody>
          <a:bodyPr vert="horz" lIns="0" tIns="0" rIns="0" bIns="0" rtlCol="0">
            <a:noAutofit/>
          </a:bodyPr>
          <a:lstStyle>
            <a:lvl1pPr marL="0" indent="0" algn="l" defTabSz="914400" rtl="0" eaLnBrk="1" latinLnBrk="0" hangingPunct="1">
              <a:lnSpc>
                <a:spcPct val="100000"/>
              </a:lnSpc>
              <a:spcBef>
                <a:spcPts val="500"/>
              </a:spcBef>
              <a:buFont typeface="Arial" panose="020B0604020202020204" pitchFamily="34" charset="0"/>
              <a:buNone/>
              <a:defRPr sz="1400" kern="1200">
                <a:solidFill>
                  <a:schemeClr val="tx1"/>
                </a:solidFill>
                <a:latin typeface="+mn-lt"/>
                <a:ea typeface="+mn-ea"/>
                <a:cs typeface="+mn-cs"/>
              </a:defRPr>
            </a:lvl1pPr>
            <a:lvl2pPr marL="180975" indent="-180975"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2pPr>
            <a:lvl3pPr marL="357188" indent="-176213"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n-lt"/>
                <a:ea typeface="+mn-ea"/>
                <a:cs typeface="+mn-cs"/>
              </a:defRPr>
            </a:lvl3pPr>
            <a:lvl4pPr marL="538163" indent="-180975"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n-lt"/>
                <a:ea typeface="+mn-ea"/>
                <a:cs typeface="+mn-cs"/>
              </a:defRPr>
            </a:lvl4pPr>
            <a:lvl5pPr marL="538163" indent="-179388"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800" dirty="0">
                <a:solidFill>
                  <a:srgbClr val="000000"/>
                </a:solidFill>
                <a:latin typeface="Sharp Sans Display No1 Semibold"/>
              </a:rPr>
              <a:t>Private equity (27%)</a:t>
            </a:r>
            <a:br>
              <a:rPr lang="en-GB" sz="800" dirty="0">
                <a:solidFill>
                  <a:srgbClr val="000000"/>
                </a:solidFill>
                <a:latin typeface="Sharp Sans Display No1"/>
              </a:rPr>
            </a:br>
            <a:r>
              <a:rPr lang="en-GB" sz="800" dirty="0">
                <a:solidFill>
                  <a:srgbClr val="000000"/>
                </a:solidFill>
                <a:latin typeface="Sharp Sans Display No1"/>
              </a:rPr>
              <a:t>Venture Capital to companies that require capital for growth, management buyouts and turnarounds</a:t>
            </a:r>
          </a:p>
        </p:txBody>
      </p:sp>
      <p:sp>
        <p:nvSpPr>
          <p:cNvPr id="592" name="Content Placeholder 3">
            <a:extLst>
              <a:ext uri="{FF2B5EF4-FFF2-40B4-BE49-F238E27FC236}">
                <a16:creationId xmlns:a16="http://schemas.microsoft.com/office/drawing/2014/main" id="{592F3A31-221F-A0FD-87CC-3C61FF256F4D}"/>
              </a:ext>
            </a:extLst>
          </p:cNvPr>
          <p:cNvSpPr txBox="1">
            <a:spLocks/>
          </p:cNvSpPr>
          <p:nvPr/>
        </p:nvSpPr>
        <p:spPr>
          <a:xfrm>
            <a:off x="9075381" y="2452522"/>
            <a:ext cx="1345882" cy="838158"/>
          </a:xfrm>
          <a:prstGeom prst="rect">
            <a:avLst/>
          </a:prstGeom>
        </p:spPr>
        <p:txBody>
          <a:bodyPr vert="horz" lIns="0" tIns="0" rIns="0" bIns="0" rtlCol="0">
            <a:noAutofit/>
          </a:bodyPr>
          <a:lstStyle>
            <a:lvl1pPr marL="0" indent="0" algn="l" defTabSz="914400" rtl="0" eaLnBrk="1" latinLnBrk="0" hangingPunct="1">
              <a:lnSpc>
                <a:spcPct val="100000"/>
              </a:lnSpc>
              <a:spcBef>
                <a:spcPts val="500"/>
              </a:spcBef>
              <a:buFont typeface="Arial" panose="020B0604020202020204" pitchFamily="34" charset="0"/>
              <a:buNone/>
              <a:defRPr sz="1400" kern="1200">
                <a:solidFill>
                  <a:schemeClr val="tx1"/>
                </a:solidFill>
                <a:latin typeface="+mn-lt"/>
                <a:ea typeface="+mn-ea"/>
                <a:cs typeface="+mn-cs"/>
              </a:defRPr>
            </a:lvl1pPr>
            <a:lvl2pPr marL="180975" indent="-180975"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2pPr>
            <a:lvl3pPr marL="357188" indent="-176213"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n-lt"/>
                <a:ea typeface="+mn-ea"/>
                <a:cs typeface="+mn-cs"/>
              </a:defRPr>
            </a:lvl3pPr>
            <a:lvl4pPr marL="538163" indent="-180975"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n-lt"/>
                <a:ea typeface="+mn-ea"/>
                <a:cs typeface="+mn-cs"/>
              </a:defRPr>
            </a:lvl4pPr>
            <a:lvl5pPr marL="538163" indent="-179388"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800" dirty="0">
                <a:solidFill>
                  <a:srgbClr val="000000"/>
                </a:solidFill>
                <a:latin typeface="Sharp Sans Display No1 Semibold"/>
              </a:rPr>
              <a:t>Infrastructure (21%)</a:t>
            </a:r>
            <a:br>
              <a:rPr lang="en-GB" sz="800" dirty="0">
                <a:solidFill>
                  <a:srgbClr val="000000"/>
                </a:solidFill>
                <a:latin typeface="Sharp Sans Display No1"/>
              </a:rPr>
            </a:br>
            <a:r>
              <a:rPr lang="en-GB" sz="800" dirty="0">
                <a:solidFill>
                  <a:srgbClr val="000000"/>
                </a:solidFill>
                <a:latin typeface="Sharp Sans Display No1"/>
              </a:rPr>
              <a:t>Roads, schools, hospitals, transportation assets, energy generation </a:t>
            </a:r>
            <a:br>
              <a:rPr lang="en-GB" sz="800" dirty="0">
                <a:solidFill>
                  <a:srgbClr val="000000"/>
                </a:solidFill>
                <a:latin typeface="Sharp Sans Display No1"/>
              </a:rPr>
            </a:br>
            <a:r>
              <a:rPr lang="en-GB" sz="800" dirty="0">
                <a:solidFill>
                  <a:srgbClr val="000000"/>
                </a:solidFill>
                <a:latin typeface="Sharp Sans Display No1"/>
              </a:rPr>
              <a:t>&amp; supply and communication assets </a:t>
            </a:r>
          </a:p>
        </p:txBody>
      </p:sp>
      <p:sp>
        <p:nvSpPr>
          <p:cNvPr id="606" name="Oval 605">
            <a:extLst>
              <a:ext uri="{FF2B5EF4-FFF2-40B4-BE49-F238E27FC236}">
                <a16:creationId xmlns:a16="http://schemas.microsoft.com/office/drawing/2014/main" id="{16953E27-AB2E-8ACD-8595-277C42EC1515}"/>
              </a:ext>
            </a:extLst>
          </p:cNvPr>
          <p:cNvSpPr/>
          <p:nvPr/>
        </p:nvSpPr>
        <p:spPr>
          <a:xfrm>
            <a:off x="4700541" y="3716175"/>
            <a:ext cx="121920" cy="121920"/>
          </a:xfrm>
          <a:prstGeom prst="ellipse">
            <a:avLst/>
          </a:prstGeom>
          <a:solidFill>
            <a:srgbClr val="1C2939">
              <a:lumMod val="75000"/>
              <a:lumOff val="25000"/>
            </a:srgbClr>
          </a:soli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0" i="0" u="none" strike="noStrike" kern="1200" cap="none" spc="0" normalizeH="0" baseline="0" noProof="0" dirty="0">
              <a:ln>
                <a:noFill/>
              </a:ln>
              <a:solidFill>
                <a:srgbClr val="FFFFFF"/>
              </a:solidFill>
              <a:effectLst/>
              <a:uLnTx/>
              <a:uFillTx/>
              <a:latin typeface="Sharp Sans Display No1"/>
              <a:ea typeface="+mn-ea"/>
              <a:cs typeface="+mn-cs"/>
            </a:endParaRPr>
          </a:p>
        </p:txBody>
      </p:sp>
      <p:sp>
        <p:nvSpPr>
          <p:cNvPr id="607" name="TextBox 606">
            <a:extLst>
              <a:ext uri="{FF2B5EF4-FFF2-40B4-BE49-F238E27FC236}">
                <a16:creationId xmlns:a16="http://schemas.microsoft.com/office/drawing/2014/main" id="{AFA44DAF-7350-AE08-A5F8-1CC323BDFDA2}"/>
              </a:ext>
            </a:extLst>
          </p:cNvPr>
          <p:cNvSpPr txBox="1"/>
          <p:nvPr/>
        </p:nvSpPr>
        <p:spPr>
          <a:xfrm>
            <a:off x="4849026" y="3723273"/>
            <a:ext cx="558165" cy="107722"/>
          </a:xfrm>
          <a:prstGeom prst="rect">
            <a:avLst/>
          </a:prstGeom>
          <a:noFill/>
        </p:spPr>
        <p:txBody>
          <a:bodyPr wrap="square" lIns="0" tIns="0" rIns="0" bIns="0" rtlCol="0" anchor="ctr">
            <a:spAutoFit/>
          </a:bodyPr>
          <a:lstStyle/>
          <a:p>
            <a:pPr algn="l" rtl="0"/>
            <a:r>
              <a:rPr lang="en-GB" sz="700" kern="1200" dirty="0">
                <a:solidFill>
                  <a:srgbClr val="000000"/>
                </a:solidFill>
                <a:latin typeface="Sharp Sans Display No1"/>
                <a:ea typeface="+mn-ea"/>
                <a:cs typeface="+mn-cs"/>
              </a:rPr>
              <a:t>Buyout</a:t>
            </a:r>
          </a:p>
        </p:txBody>
      </p:sp>
      <p:sp>
        <p:nvSpPr>
          <p:cNvPr id="608" name="Oval 607">
            <a:extLst>
              <a:ext uri="{FF2B5EF4-FFF2-40B4-BE49-F238E27FC236}">
                <a16:creationId xmlns:a16="http://schemas.microsoft.com/office/drawing/2014/main" id="{2B9A3B93-5B69-4E28-9D7A-8E9F800ADFA8}"/>
              </a:ext>
            </a:extLst>
          </p:cNvPr>
          <p:cNvSpPr/>
          <p:nvPr/>
        </p:nvSpPr>
        <p:spPr>
          <a:xfrm>
            <a:off x="4700541" y="3916200"/>
            <a:ext cx="121920" cy="121920"/>
          </a:xfrm>
          <a:prstGeom prst="ellipse">
            <a:avLst/>
          </a:prstGeom>
          <a:solidFill>
            <a:srgbClr val="1C2939">
              <a:lumMod val="50000"/>
              <a:lumOff val="50000"/>
            </a:srgbClr>
          </a:soli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0" i="0" u="none" strike="noStrike" kern="1200" cap="none" spc="0" normalizeH="0" baseline="0" noProof="0" dirty="0">
              <a:ln>
                <a:noFill/>
              </a:ln>
              <a:solidFill>
                <a:srgbClr val="FFFFFF"/>
              </a:solidFill>
              <a:effectLst/>
              <a:uLnTx/>
              <a:uFillTx/>
              <a:latin typeface="Sharp Sans Display No1"/>
              <a:ea typeface="+mn-ea"/>
              <a:cs typeface="+mn-cs"/>
            </a:endParaRPr>
          </a:p>
        </p:txBody>
      </p:sp>
      <p:sp>
        <p:nvSpPr>
          <p:cNvPr id="609" name="TextBox 608">
            <a:extLst>
              <a:ext uri="{FF2B5EF4-FFF2-40B4-BE49-F238E27FC236}">
                <a16:creationId xmlns:a16="http://schemas.microsoft.com/office/drawing/2014/main" id="{026CF6F0-A067-1B05-1C5E-1ED21167FAA5}"/>
              </a:ext>
            </a:extLst>
          </p:cNvPr>
          <p:cNvSpPr txBox="1"/>
          <p:nvPr/>
        </p:nvSpPr>
        <p:spPr>
          <a:xfrm>
            <a:off x="4849026" y="3923298"/>
            <a:ext cx="558165" cy="107722"/>
          </a:xfrm>
          <a:prstGeom prst="rect">
            <a:avLst/>
          </a:prstGeom>
          <a:noFill/>
        </p:spPr>
        <p:txBody>
          <a:bodyPr wrap="square" lIns="0" tIns="0" rIns="0" bIns="0" rtlCol="0" anchor="ctr">
            <a:spAutoFit/>
          </a:bodyPr>
          <a:lstStyle/>
          <a:p>
            <a:pPr algn="l" rtl="0"/>
            <a:r>
              <a:rPr lang="en-GB" sz="700" kern="1200" dirty="0">
                <a:solidFill>
                  <a:srgbClr val="000000"/>
                </a:solidFill>
                <a:latin typeface="Sharp Sans Display No1"/>
                <a:ea typeface="+mn-ea"/>
                <a:cs typeface="+mn-cs"/>
              </a:rPr>
              <a:t>Growth</a:t>
            </a:r>
          </a:p>
        </p:txBody>
      </p:sp>
      <p:sp>
        <p:nvSpPr>
          <p:cNvPr id="610" name="Oval 609">
            <a:extLst>
              <a:ext uri="{FF2B5EF4-FFF2-40B4-BE49-F238E27FC236}">
                <a16:creationId xmlns:a16="http://schemas.microsoft.com/office/drawing/2014/main" id="{9F5EEA68-8502-31FB-65B6-54FCA72C687A}"/>
              </a:ext>
            </a:extLst>
          </p:cNvPr>
          <p:cNvSpPr/>
          <p:nvPr/>
        </p:nvSpPr>
        <p:spPr>
          <a:xfrm>
            <a:off x="4700541" y="4104795"/>
            <a:ext cx="121920" cy="121920"/>
          </a:xfrm>
          <a:prstGeom prst="ellipse">
            <a:avLst/>
          </a:prstGeom>
          <a:solidFill>
            <a:srgbClr val="1C2939">
              <a:lumMod val="25000"/>
              <a:lumOff val="75000"/>
            </a:srgbClr>
          </a:soli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0" i="0" u="none" strike="noStrike" kern="1200" cap="none" spc="0" normalizeH="0" baseline="0" noProof="0" dirty="0">
              <a:ln>
                <a:noFill/>
              </a:ln>
              <a:solidFill>
                <a:srgbClr val="FFFFFF"/>
              </a:solidFill>
              <a:effectLst/>
              <a:uLnTx/>
              <a:uFillTx/>
              <a:latin typeface="Sharp Sans Display No1"/>
              <a:ea typeface="+mn-ea"/>
              <a:cs typeface="+mn-cs"/>
            </a:endParaRPr>
          </a:p>
        </p:txBody>
      </p:sp>
      <p:sp>
        <p:nvSpPr>
          <p:cNvPr id="611" name="TextBox 610">
            <a:extLst>
              <a:ext uri="{FF2B5EF4-FFF2-40B4-BE49-F238E27FC236}">
                <a16:creationId xmlns:a16="http://schemas.microsoft.com/office/drawing/2014/main" id="{41DE7236-5F66-255C-3BBF-5D5A1F245A5D}"/>
              </a:ext>
            </a:extLst>
          </p:cNvPr>
          <p:cNvSpPr txBox="1"/>
          <p:nvPr/>
        </p:nvSpPr>
        <p:spPr>
          <a:xfrm>
            <a:off x="4849026" y="4111893"/>
            <a:ext cx="558165" cy="107722"/>
          </a:xfrm>
          <a:prstGeom prst="rect">
            <a:avLst/>
          </a:prstGeom>
          <a:noFill/>
        </p:spPr>
        <p:txBody>
          <a:bodyPr wrap="square" lIns="0" tIns="0" rIns="0" bIns="0" rtlCol="0" anchor="ctr">
            <a:spAutoFit/>
          </a:bodyPr>
          <a:lstStyle/>
          <a:p>
            <a:pPr algn="l" rtl="0"/>
            <a:r>
              <a:rPr lang="en-GB" sz="700" kern="1200" dirty="0">
                <a:solidFill>
                  <a:srgbClr val="000000"/>
                </a:solidFill>
                <a:latin typeface="Sharp Sans Display No1"/>
                <a:ea typeface="+mn-ea"/>
                <a:cs typeface="+mn-cs"/>
              </a:rPr>
              <a:t>Venture</a:t>
            </a:r>
          </a:p>
        </p:txBody>
      </p:sp>
      <p:sp>
        <p:nvSpPr>
          <p:cNvPr id="612" name="Oval 611">
            <a:extLst>
              <a:ext uri="{FF2B5EF4-FFF2-40B4-BE49-F238E27FC236}">
                <a16:creationId xmlns:a16="http://schemas.microsoft.com/office/drawing/2014/main" id="{83BD50B7-734B-D20F-32D9-B34A5C6236CA}"/>
              </a:ext>
            </a:extLst>
          </p:cNvPr>
          <p:cNvSpPr/>
          <p:nvPr/>
        </p:nvSpPr>
        <p:spPr>
          <a:xfrm>
            <a:off x="5407191" y="3712434"/>
            <a:ext cx="121920" cy="121920"/>
          </a:xfrm>
          <a:prstGeom prst="ellipse">
            <a:avLst/>
          </a:prstGeom>
          <a:solidFill>
            <a:srgbClr val="0057B7">
              <a:lumMod val="60000"/>
              <a:lumOff val="40000"/>
            </a:srgbClr>
          </a:soli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0" i="0" u="none" strike="noStrike" kern="1200" cap="none" spc="0" normalizeH="0" baseline="0" noProof="0" dirty="0">
              <a:ln>
                <a:noFill/>
              </a:ln>
              <a:solidFill>
                <a:srgbClr val="FFFFFF"/>
              </a:solidFill>
              <a:effectLst/>
              <a:uLnTx/>
              <a:uFillTx/>
              <a:latin typeface="Sharp Sans Display No1"/>
              <a:ea typeface="+mn-ea"/>
              <a:cs typeface="+mn-cs"/>
            </a:endParaRPr>
          </a:p>
        </p:txBody>
      </p:sp>
      <p:sp>
        <p:nvSpPr>
          <p:cNvPr id="613" name="TextBox 612">
            <a:extLst>
              <a:ext uri="{FF2B5EF4-FFF2-40B4-BE49-F238E27FC236}">
                <a16:creationId xmlns:a16="http://schemas.microsoft.com/office/drawing/2014/main" id="{FBDA477C-D8E5-0EF7-E6CC-D919DC9142F3}"/>
              </a:ext>
            </a:extLst>
          </p:cNvPr>
          <p:cNvSpPr txBox="1"/>
          <p:nvPr/>
        </p:nvSpPr>
        <p:spPr>
          <a:xfrm>
            <a:off x="5579488" y="3719532"/>
            <a:ext cx="431208" cy="107722"/>
          </a:xfrm>
          <a:prstGeom prst="rect">
            <a:avLst/>
          </a:prstGeom>
          <a:noFill/>
        </p:spPr>
        <p:txBody>
          <a:bodyPr wrap="none" lIns="0" tIns="0" rIns="0" bIns="0" rtlCol="0" anchor="ctr">
            <a:spAutoFit/>
          </a:bodyPr>
          <a:lstStyle/>
          <a:p>
            <a:pPr algn="l" rtl="0"/>
            <a:r>
              <a:rPr lang="en-GB" sz="700" kern="1200" dirty="0">
                <a:solidFill>
                  <a:srgbClr val="000000"/>
                </a:solidFill>
                <a:latin typeface="Sharp Sans Display No1"/>
                <a:ea typeface="+mn-ea"/>
                <a:cs typeface="+mn-cs"/>
              </a:rPr>
              <a:t>Economic</a:t>
            </a:r>
          </a:p>
        </p:txBody>
      </p:sp>
      <p:sp>
        <p:nvSpPr>
          <p:cNvPr id="614" name="Oval 613">
            <a:extLst>
              <a:ext uri="{FF2B5EF4-FFF2-40B4-BE49-F238E27FC236}">
                <a16:creationId xmlns:a16="http://schemas.microsoft.com/office/drawing/2014/main" id="{CC589F53-A63E-BD8D-9B09-4A64DD121C0F}"/>
              </a:ext>
            </a:extLst>
          </p:cNvPr>
          <p:cNvSpPr/>
          <p:nvPr/>
        </p:nvSpPr>
        <p:spPr>
          <a:xfrm>
            <a:off x="5407191" y="3912459"/>
            <a:ext cx="121920" cy="121920"/>
          </a:xfrm>
          <a:prstGeom prst="ellipse">
            <a:avLst/>
          </a:prstGeom>
          <a:solidFill>
            <a:srgbClr val="0057B7">
              <a:lumMod val="40000"/>
              <a:lumOff val="60000"/>
            </a:srgbClr>
          </a:soli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0" i="0" u="none" strike="noStrike" kern="1200" cap="none" spc="0" normalizeH="0" baseline="0" noProof="0" dirty="0">
              <a:ln>
                <a:noFill/>
              </a:ln>
              <a:solidFill>
                <a:srgbClr val="FFFFFF"/>
              </a:solidFill>
              <a:effectLst/>
              <a:uLnTx/>
              <a:uFillTx/>
              <a:latin typeface="Sharp Sans Display No1"/>
              <a:ea typeface="+mn-ea"/>
              <a:cs typeface="+mn-cs"/>
            </a:endParaRPr>
          </a:p>
        </p:txBody>
      </p:sp>
      <p:sp>
        <p:nvSpPr>
          <p:cNvPr id="615" name="TextBox 614">
            <a:extLst>
              <a:ext uri="{FF2B5EF4-FFF2-40B4-BE49-F238E27FC236}">
                <a16:creationId xmlns:a16="http://schemas.microsoft.com/office/drawing/2014/main" id="{C1C5CA8D-94DC-6095-341C-008981020881}"/>
              </a:ext>
            </a:extLst>
          </p:cNvPr>
          <p:cNvSpPr txBox="1"/>
          <p:nvPr/>
        </p:nvSpPr>
        <p:spPr>
          <a:xfrm>
            <a:off x="5579488" y="3919557"/>
            <a:ext cx="501740" cy="107722"/>
          </a:xfrm>
          <a:prstGeom prst="rect">
            <a:avLst/>
          </a:prstGeom>
          <a:noFill/>
        </p:spPr>
        <p:txBody>
          <a:bodyPr wrap="none" lIns="0" tIns="0" rIns="0" bIns="0" rtlCol="0" anchor="ctr">
            <a:spAutoFit/>
          </a:bodyPr>
          <a:lstStyle/>
          <a:p>
            <a:pPr algn="l" rtl="0"/>
            <a:r>
              <a:rPr lang="en-GB" sz="700" kern="1200" dirty="0">
                <a:solidFill>
                  <a:srgbClr val="000000"/>
                </a:solidFill>
                <a:latin typeface="Sharp Sans Display No1"/>
                <a:ea typeface="+mn-ea"/>
                <a:cs typeface="+mn-cs"/>
              </a:rPr>
              <a:t>Concession</a:t>
            </a:r>
          </a:p>
        </p:txBody>
      </p:sp>
      <p:sp>
        <p:nvSpPr>
          <p:cNvPr id="616" name="Oval 615">
            <a:extLst>
              <a:ext uri="{FF2B5EF4-FFF2-40B4-BE49-F238E27FC236}">
                <a16:creationId xmlns:a16="http://schemas.microsoft.com/office/drawing/2014/main" id="{AC6F6715-996C-0595-2A72-D56662C4B72B}"/>
              </a:ext>
            </a:extLst>
          </p:cNvPr>
          <p:cNvSpPr/>
          <p:nvPr/>
        </p:nvSpPr>
        <p:spPr>
          <a:xfrm>
            <a:off x="5407191" y="4101054"/>
            <a:ext cx="121920" cy="121920"/>
          </a:xfrm>
          <a:prstGeom prst="ellipse">
            <a:avLst/>
          </a:prstGeom>
          <a:solidFill>
            <a:srgbClr val="0057B7">
              <a:lumMod val="20000"/>
              <a:lumOff val="80000"/>
            </a:srgbClr>
          </a:soli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0" i="0" u="none" strike="noStrike" kern="1200" cap="none" spc="0" normalizeH="0" baseline="0" noProof="0" dirty="0">
              <a:ln>
                <a:noFill/>
              </a:ln>
              <a:solidFill>
                <a:srgbClr val="FFFFFF"/>
              </a:solidFill>
              <a:effectLst/>
              <a:uLnTx/>
              <a:uFillTx/>
              <a:latin typeface="Sharp Sans Display No1"/>
              <a:ea typeface="+mn-ea"/>
              <a:cs typeface="+mn-cs"/>
            </a:endParaRPr>
          </a:p>
        </p:txBody>
      </p:sp>
      <p:sp>
        <p:nvSpPr>
          <p:cNvPr id="617" name="TextBox 616">
            <a:extLst>
              <a:ext uri="{FF2B5EF4-FFF2-40B4-BE49-F238E27FC236}">
                <a16:creationId xmlns:a16="http://schemas.microsoft.com/office/drawing/2014/main" id="{3EA11514-6287-15B4-2CAB-7492FA9933DE}"/>
              </a:ext>
            </a:extLst>
          </p:cNvPr>
          <p:cNvSpPr txBox="1"/>
          <p:nvPr/>
        </p:nvSpPr>
        <p:spPr>
          <a:xfrm>
            <a:off x="5579488" y="4108152"/>
            <a:ext cx="654025" cy="107722"/>
          </a:xfrm>
          <a:prstGeom prst="rect">
            <a:avLst/>
          </a:prstGeom>
          <a:noFill/>
        </p:spPr>
        <p:txBody>
          <a:bodyPr wrap="none" lIns="0" tIns="0" rIns="0" bIns="0" rtlCol="0" anchor="ctr">
            <a:spAutoFit/>
          </a:bodyPr>
          <a:lstStyle/>
          <a:p>
            <a:pPr algn="l" rtl="0"/>
            <a:r>
              <a:rPr lang="en-GB" sz="700" kern="1200" dirty="0">
                <a:solidFill>
                  <a:srgbClr val="000000"/>
                </a:solidFill>
                <a:latin typeface="Sharp Sans Display No1"/>
                <a:ea typeface="+mn-ea"/>
                <a:cs typeface="+mn-cs"/>
              </a:rPr>
              <a:t>Value Add Infra</a:t>
            </a:r>
          </a:p>
        </p:txBody>
      </p:sp>
      <p:sp>
        <p:nvSpPr>
          <p:cNvPr id="618" name="Oval 617">
            <a:extLst>
              <a:ext uri="{FF2B5EF4-FFF2-40B4-BE49-F238E27FC236}">
                <a16:creationId xmlns:a16="http://schemas.microsoft.com/office/drawing/2014/main" id="{903A5270-A3E4-6738-AAB5-A45BA73361C3}"/>
              </a:ext>
            </a:extLst>
          </p:cNvPr>
          <p:cNvSpPr/>
          <p:nvPr/>
        </p:nvSpPr>
        <p:spPr>
          <a:xfrm>
            <a:off x="6456913" y="3707463"/>
            <a:ext cx="121920" cy="121920"/>
          </a:xfrm>
          <a:prstGeom prst="ellipse">
            <a:avLst/>
          </a:prstGeom>
          <a:solidFill>
            <a:srgbClr val="E36331">
              <a:lumMod val="60000"/>
              <a:lumOff val="40000"/>
            </a:srgbClr>
          </a:soli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0" i="0" u="none" strike="noStrike" kern="1200" cap="none" spc="0" normalizeH="0" baseline="0" noProof="0" dirty="0">
              <a:ln>
                <a:noFill/>
              </a:ln>
              <a:solidFill>
                <a:srgbClr val="FFFFFF"/>
              </a:solidFill>
              <a:effectLst/>
              <a:uLnTx/>
              <a:uFillTx/>
              <a:latin typeface="Sharp Sans Display No1"/>
              <a:ea typeface="+mn-ea"/>
              <a:cs typeface="+mn-cs"/>
            </a:endParaRPr>
          </a:p>
        </p:txBody>
      </p:sp>
      <p:sp>
        <p:nvSpPr>
          <p:cNvPr id="619" name="TextBox 618">
            <a:extLst>
              <a:ext uri="{FF2B5EF4-FFF2-40B4-BE49-F238E27FC236}">
                <a16:creationId xmlns:a16="http://schemas.microsoft.com/office/drawing/2014/main" id="{CCC5A647-2449-3998-E4B4-F351820D2EBD}"/>
              </a:ext>
            </a:extLst>
          </p:cNvPr>
          <p:cNvSpPr txBox="1"/>
          <p:nvPr/>
        </p:nvSpPr>
        <p:spPr>
          <a:xfrm>
            <a:off x="6629209" y="3714561"/>
            <a:ext cx="588303" cy="107722"/>
          </a:xfrm>
          <a:prstGeom prst="rect">
            <a:avLst/>
          </a:prstGeom>
          <a:noFill/>
        </p:spPr>
        <p:txBody>
          <a:bodyPr wrap="none" lIns="0" tIns="0" rIns="0" bIns="0" rtlCol="0" anchor="ctr">
            <a:spAutoFit/>
          </a:bodyPr>
          <a:lstStyle/>
          <a:p>
            <a:pPr algn="l" rtl="0"/>
            <a:r>
              <a:rPr lang="en-GB" sz="700" kern="1200" dirty="0">
                <a:solidFill>
                  <a:srgbClr val="000000"/>
                </a:solidFill>
                <a:latin typeface="Sharp Sans Display No1"/>
                <a:ea typeface="+mn-ea"/>
                <a:cs typeface="+mn-cs"/>
              </a:rPr>
              <a:t>RE Value-Add</a:t>
            </a:r>
          </a:p>
        </p:txBody>
      </p:sp>
      <p:sp>
        <p:nvSpPr>
          <p:cNvPr id="620" name="Oval 619">
            <a:extLst>
              <a:ext uri="{FF2B5EF4-FFF2-40B4-BE49-F238E27FC236}">
                <a16:creationId xmlns:a16="http://schemas.microsoft.com/office/drawing/2014/main" id="{C36FE3BF-7663-11D6-4198-F78DA95F5452}"/>
              </a:ext>
            </a:extLst>
          </p:cNvPr>
          <p:cNvSpPr/>
          <p:nvPr/>
        </p:nvSpPr>
        <p:spPr>
          <a:xfrm>
            <a:off x="6456913" y="3907488"/>
            <a:ext cx="121920" cy="121920"/>
          </a:xfrm>
          <a:prstGeom prst="ellipse">
            <a:avLst/>
          </a:prstGeom>
          <a:solidFill>
            <a:srgbClr val="E36331">
              <a:lumMod val="40000"/>
              <a:lumOff val="60000"/>
            </a:srgbClr>
          </a:soli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0" i="0" u="none" strike="noStrike" kern="1200" cap="none" spc="0" normalizeH="0" baseline="0" noProof="0" dirty="0">
              <a:ln>
                <a:noFill/>
              </a:ln>
              <a:solidFill>
                <a:srgbClr val="FFFFFF"/>
              </a:solidFill>
              <a:effectLst/>
              <a:uLnTx/>
              <a:uFillTx/>
              <a:latin typeface="Sharp Sans Display No1"/>
              <a:ea typeface="+mn-ea"/>
              <a:cs typeface="+mn-cs"/>
            </a:endParaRPr>
          </a:p>
        </p:txBody>
      </p:sp>
      <p:sp>
        <p:nvSpPr>
          <p:cNvPr id="621" name="TextBox 620">
            <a:extLst>
              <a:ext uri="{FF2B5EF4-FFF2-40B4-BE49-F238E27FC236}">
                <a16:creationId xmlns:a16="http://schemas.microsoft.com/office/drawing/2014/main" id="{64319453-42D9-427E-1C10-37EB2AA04A84}"/>
              </a:ext>
            </a:extLst>
          </p:cNvPr>
          <p:cNvSpPr txBox="1"/>
          <p:nvPr/>
        </p:nvSpPr>
        <p:spPr>
          <a:xfrm>
            <a:off x="6629210" y="3914586"/>
            <a:ext cx="583493" cy="107722"/>
          </a:xfrm>
          <a:prstGeom prst="rect">
            <a:avLst/>
          </a:prstGeom>
          <a:noFill/>
        </p:spPr>
        <p:txBody>
          <a:bodyPr wrap="none" lIns="0" tIns="0" rIns="0" bIns="0" rtlCol="0" anchor="ctr">
            <a:spAutoFit/>
          </a:bodyPr>
          <a:lstStyle/>
          <a:p>
            <a:pPr algn="l" rtl="0"/>
            <a:r>
              <a:rPr lang="en-GB" sz="700" kern="1200" dirty="0">
                <a:solidFill>
                  <a:srgbClr val="000000"/>
                </a:solidFill>
                <a:latin typeface="Sharp Sans Display No1"/>
                <a:ea typeface="+mn-ea"/>
                <a:cs typeface="+mn-cs"/>
              </a:rPr>
              <a:t>Opportunistic</a:t>
            </a:r>
          </a:p>
        </p:txBody>
      </p:sp>
      <p:sp>
        <p:nvSpPr>
          <p:cNvPr id="622" name="Oval 621">
            <a:extLst>
              <a:ext uri="{FF2B5EF4-FFF2-40B4-BE49-F238E27FC236}">
                <a16:creationId xmlns:a16="http://schemas.microsoft.com/office/drawing/2014/main" id="{4116D28D-2B96-E721-1DBB-6ECF71E0FEE5}"/>
              </a:ext>
            </a:extLst>
          </p:cNvPr>
          <p:cNvSpPr/>
          <p:nvPr/>
        </p:nvSpPr>
        <p:spPr>
          <a:xfrm>
            <a:off x="6456913" y="4096083"/>
            <a:ext cx="121920" cy="121920"/>
          </a:xfrm>
          <a:prstGeom prst="ellipse">
            <a:avLst/>
          </a:prstGeom>
          <a:solidFill>
            <a:srgbClr val="E36331">
              <a:lumMod val="20000"/>
              <a:lumOff val="80000"/>
            </a:srgbClr>
          </a:soli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0" i="0" u="none" strike="noStrike" kern="1200" cap="none" spc="0" normalizeH="0" baseline="0" noProof="0" dirty="0">
              <a:ln>
                <a:noFill/>
              </a:ln>
              <a:solidFill>
                <a:srgbClr val="FFFFFF"/>
              </a:solidFill>
              <a:effectLst/>
              <a:uLnTx/>
              <a:uFillTx/>
              <a:latin typeface="Sharp Sans Display No1"/>
              <a:ea typeface="+mn-ea"/>
              <a:cs typeface="+mn-cs"/>
            </a:endParaRPr>
          </a:p>
        </p:txBody>
      </p:sp>
      <p:sp>
        <p:nvSpPr>
          <p:cNvPr id="623" name="TextBox 622">
            <a:extLst>
              <a:ext uri="{FF2B5EF4-FFF2-40B4-BE49-F238E27FC236}">
                <a16:creationId xmlns:a16="http://schemas.microsoft.com/office/drawing/2014/main" id="{B3178C06-DD74-CB75-3607-D7BFE5230419}"/>
              </a:ext>
            </a:extLst>
          </p:cNvPr>
          <p:cNvSpPr txBox="1"/>
          <p:nvPr/>
        </p:nvSpPr>
        <p:spPr>
          <a:xfrm>
            <a:off x="6629210" y="4103181"/>
            <a:ext cx="402354" cy="107722"/>
          </a:xfrm>
          <a:prstGeom prst="rect">
            <a:avLst/>
          </a:prstGeom>
          <a:noFill/>
        </p:spPr>
        <p:txBody>
          <a:bodyPr wrap="none" lIns="0" tIns="0" rIns="0" bIns="0" rtlCol="0" anchor="ctr">
            <a:spAutoFit/>
          </a:bodyPr>
          <a:lstStyle/>
          <a:p>
            <a:pPr algn="l" rtl="0"/>
            <a:r>
              <a:rPr lang="en-GB" sz="700" kern="1200" dirty="0">
                <a:solidFill>
                  <a:srgbClr val="000000"/>
                </a:solidFill>
                <a:latin typeface="Sharp Sans Display No1"/>
                <a:ea typeface="+mn-ea"/>
                <a:cs typeface="+mn-cs"/>
              </a:rPr>
              <a:t>Core Plus</a:t>
            </a:r>
          </a:p>
        </p:txBody>
      </p:sp>
      <p:sp>
        <p:nvSpPr>
          <p:cNvPr id="624" name="Oval 623">
            <a:extLst>
              <a:ext uri="{FF2B5EF4-FFF2-40B4-BE49-F238E27FC236}">
                <a16:creationId xmlns:a16="http://schemas.microsoft.com/office/drawing/2014/main" id="{5EFD63BA-DE97-9F0C-939E-92FB1C341066}"/>
              </a:ext>
            </a:extLst>
          </p:cNvPr>
          <p:cNvSpPr/>
          <p:nvPr/>
        </p:nvSpPr>
        <p:spPr>
          <a:xfrm>
            <a:off x="7585872" y="3696533"/>
            <a:ext cx="121920" cy="121920"/>
          </a:xfrm>
          <a:prstGeom prst="ellipse">
            <a:avLst/>
          </a:prstGeom>
          <a:solidFill>
            <a:srgbClr val="007E96">
              <a:alpha val="76000"/>
            </a:srgbClr>
          </a:soli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0" i="0" u="none" strike="noStrike" kern="1200" cap="none" spc="0" normalizeH="0" baseline="0" noProof="0" dirty="0">
              <a:ln>
                <a:noFill/>
              </a:ln>
              <a:solidFill>
                <a:srgbClr val="FFFFFF"/>
              </a:solidFill>
              <a:effectLst/>
              <a:uLnTx/>
              <a:uFillTx/>
              <a:latin typeface="Sharp Sans Display No1"/>
              <a:ea typeface="+mn-ea"/>
              <a:cs typeface="+mn-cs"/>
            </a:endParaRPr>
          </a:p>
        </p:txBody>
      </p:sp>
      <p:sp>
        <p:nvSpPr>
          <p:cNvPr id="625" name="TextBox 624">
            <a:extLst>
              <a:ext uri="{FF2B5EF4-FFF2-40B4-BE49-F238E27FC236}">
                <a16:creationId xmlns:a16="http://schemas.microsoft.com/office/drawing/2014/main" id="{B13A0C51-9D43-0578-B9CB-2974C0EFE610}"/>
              </a:ext>
            </a:extLst>
          </p:cNvPr>
          <p:cNvSpPr txBox="1"/>
          <p:nvPr/>
        </p:nvSpPr>
        <p:spPr>
          <a:xfrm>
            <a:off x="7758168" y="3703631"/>
            <a:ext cx="737381" cy="107722"/>
          </a:xfrm>
          <a:prstGeom prst="rect">
            <a:avLst/>
          </a:prstGeom>
          <a:noFill/>
        </p:spPr>
        <p:txBody>
          <a:bodyPr wrap="none" lIns="0" tIns="0" rIns="0" bIns="0" rtlCol="0" anchor="ctr">
            <a:spAutoFit/>
          </a:bodyPr>
          <a:lstStyle/>
          <a:p>
            <a:pPr algn="l" rtl="0"/>
            <a:r>
              <a:rPr lang="en-GB" sz="700" kern="1200" dirty="0">
                <a:solidFill>
                  <a:srgbClr val="000000"/>
                </a:solidFill>
                <a:latin typeface="Sharp Sans Display No1"/>
                <a:ea typeface="+mn-ea"/>
                <a:cs typeface="+mn-cs"/>
              </a:rPr>
              <a:t>Special Situations</a:t>
            </a:r>
          </a:p>
        </p:txBody>
      </p:sp>
      <p:sp>
        <p:nvSpPr>
          <p:cNvPr id="626" name="Oval 625">
            <a:extLst>
              <a:ext uri="{FF2B5EF4-FFF2-40B4-BE49-F238E27FC236}">
                <a16:creationId xmlns:a16="http://schemas.microsoft.com/office/drawing/2014/main" id="{C627D1F6-BE1A-5007-D6F1-A55A9C9A94C9}"/>
              </a:ext>
            </a:extLst>
          </p:cNvPr>
          <p:cNvSpPr/>
          <p:nvPr/>
        </p:nvSpPr>
        <p:spPr>
          <a:xfrm>
            <a:off x="7585872" y="3896558"/>
            <a:ext cx="121920" cy="121920"/>
          </a:xfrm>
          <a:prstGeom prst="ellipse">
            <a:avLst/>
          </a:prstGeom>
          <a:solidFill>
            <a:srgbClr val="007E96">
              <a:alpha val="55000"/>
            </a:srgbClr>
          </a:soli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0" i="0" u="none" strike="noStrike" kern="1200" cap="none" spc="0" normalizeH="0" baseline="0" noProof="0" dirty="0">
              <a:ln>
                <a:noFill/>
              </a:ln>
              <a:solidFill>
                <a:srgbClr val="FFFFFF"/>
              </a:solidFill>
              <a:effectLst/>
              <a:uLnTx/>
              <a:uFillTx/>
              <a:latin typeface="Sharp Sans Display No1"/>
              <a:ea typeface="+mn-ea"/>
              <a:cs typeface="+mn-cs"/>
            </a:endParaRPr>
          </a:p>
        </p:txBody>
      </p:sp>
      <p:sp>
        <p:nvSpPr>
          <p:cNvPr id="627" name="TextBox 626">
            <a:extLst>
              <a:ext uri="{FF2B5EF4-FFF2-40B4-BE49-F238E27FC236}">
                <a16:creationId xmlns:a16="http://schemas.microsoft.com/office/drawing/2014/main" id="{DF52A2FB-2375-A2BD-0608-82D325F711B3}"/>
              </a:ext>
            </a:extLst>
          </p:cNvPr>
          <p:cNvSpPr txBox="1"/>
          <p:nvPr/>
        </p:nvSpPr>
        <p:spPr>
          <a:xfrm>
            <a:off x="7758168" y="3903656"/>
            <a:ext cx="998671" cy="107722"/>
          </a:xfrm>
          <a:prstGeom prst="rect">
            <a:avLst/>
          </a:prstGeom>
          <a:noFill/>
        </p:spPr>
        <p:txBody>
          <a:bodyPr wrap="none" lIns="0" tIns="0" rIns="0" bIns="0" rtlCol="0" anchor="ctr">
            <a:spAutoFit/>
          </a:bodyPr>
          <a:lstStyle/>
          <a:p>
            <a:pPr algn="l" rtl="0"/>
            <a:r>
              <a:rPr lang="en-GB" sz="700" kern="1200" dirty="0">
                <a:solidFill>
                  <a:srgbClr val="000000"/>
                </a:solidFill>
                <a:latin typeface="Sharp Sans Display No1"/>
                <a:ea typeface="+mn-ea"/>
                <a:cs typeface="+mn-cs"/>
              </a:rPr>
              <a:t>Non-Investment Grade</a:t>
            </a:r>
          </a:p>
        </p:txBody>
      </p:sp>
      <p:sp>
        <p:nvSpPr>
          <p:cNvPr id="628" name="Oval 627">
            <a:extLst>
              <a:ext uri="{FF2B5EF4-FFF2-40B4-BE49-F238E27FC236}">
                <a16:creationId xmlns:a16="http://schemas.microsoft.com/office/drawing/2014/main" id="{954A19F7-2B95-BC1F-3A96-FE0F0EE85675}"/>
              </a:ext>
            </a:extLst>
          </p:cNvPr>
          <p:cNvSpPr/>
          <p:nvPr/>
        </p:nvSpPr>
        <p:spPr>
          <a:xfrm>
            <a:off x="7585872" y="4085153"/>
            <a:ext cx="121920" cy="121920"/>
          </a:xfrm>
          <a:prstGeom prst="ellipse">
            <a:avLst/>
          </a:prstGeom>
          <a:solidFill>
            <a:srgbClr val="007E96">
              <a:alpha val="42000"/>
            </a:srgbClr>
          </a:soli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0" i="0" u="none" strike="noStrike" kern="1200" cap="none" spc="0" normalizeH="0" baseline="0" noProof="0" dirty="0">
              <a:ln>
                <a:noFill/>
              </a:ln>
              <a:solidFill>
                <a:srgbClr val="FFFFFF"/>
              </a:solidFill>
              <a:effectLst/>
              <a:uLnTx/>
              <a:uFillTx/>
              <a:latin typeface="Sharp Sans Display No1"/>
              <a:ea typeface="+mn-ea"/>
              <a:cs typeface="+mn-cs"/>
            </a:endParaRPr>
          </a:p>
        </p:txBody>
      </p:sp>
      <p:sp>
        <p:nvSpPr>
          <p:cNvPr id="629" name="TextBox 628">
            <a:extLst>
              <a:ext uri="{FF2B5EF4-FFF2-40B4-BE49-F238E27FC236}">
                <a16:creationId xmlns:a16="http://schemas.microsoft.com/office/drawing/2014/main" id="{0F5FAF33-217D-8696-C1B1-6719F63A1300}"/>
              </a:ext>
            </a:extLst>
          </p:cNvPr>
          <p:cNvSpPr txBox="1"/>
          <p:nvPr/>
        </p:nvSpPr>
        <p:spPr>
          <a:xfrm>
            <a:off x="7758169" y="4092251"/>
            <a:ext cx="777457" cy="107722"/>
          </a:xfrm>
          <a:prstGeom prst="rect">
            <a:avLst/>
          </a:prstGeom>
          <a:noFill/>
        </p:spPr>
        <p:txBody>
          <a:bodyPr wrap="none" lIns="0" tIns="0" rIns="0" bIns="0" rtlCol="0" anchor="ctr">
            <a:spAutoFit/>
          </a:bodyPr>
          <a:lstStyle/>
          <a:p>
            <a:pPr algn="l" rtl="0"/>
            <a:r>
              <a:rPr lang="en-GB" sz="700" kern="1200" dirty="0">
                <a:solidFill>
                  <a:srgbClr val="000000"/>
                </a:solidFill>
                <a:latin typeface="Sharp Sans Display No1"/>
                <a:ea typeface="+mn-ea"/>
                <a:cs typeface="+mn-cs"/>
              </a:rPr>
              <a:t>Investment Grade</a:t>
            </a:r>
          </a:p>
        </p:txBody>
      </p:sp>
      <p:sp>
        <p:nvSpPr>
          <p:cNvPr id="630" name="Oval 629">
            <a:extLst>
              <a:ext uri="{FF2B5EF4-FFF2-40B4-BE49-F238E27FC236}">
                <a16:creationId xmlns:a16="http://schemas.microsoft.com/office/drawing/2014/main" id="{02798F40-C74B-153F-542F-EBBAD8BFCD07}"/>
              </a:ext>
            </a:extLst>
          </p:cNvPr>
          <p:cNvSpPr/>
          <p:nvPr/>
        </p:nvSpPr>
        <p:spPr>
          <a:xfrm>
            <a:off x="8958960" y="3696105"/>
            <a:ext cx="121920" cy="121920"/>
          </a:xfrm>
          <a:prstGeom prst="ellipse">
            <a:avLst/>
          </a:prstGeom>
          <a:solidFill>
            <a:srgbClr val="9F2424">
              <a:lumMod val="20000"/>
              <a:lumOff val="80000"/>
            </a:srgbClr>
          </a:soli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0" i="0" u="none" strike="noStrike" kern="1200" cap="none" spc="0" normalizeH="0" baseline="0" noProof="0" dirty="0">
              <a:ln>
                <a:noFill/>
              </a:ln>
              <a:solidFill>
                <a:srgbClr val="FFFFFF"/>
              </a:solidFill>
              <a:effectLst/>
              <a:uLnTx/>
              <a:uFillTx/>
              <a:latin typeface="Sharp Sans Display No1"/>
              <a:ea typeface="+mn-ea"/>
              <a:cs typeface="+mn-cs"/>
            </a:endParaRPr>
          </a:p>
        </p:txBody>
      </p:sp>
      <p:sp>
        <p:nvSpPr>
          <p:cNvPr id="631" name="TextBox 630">
            <a:extLst>
              <a:ext uri="{FF2B5EF4-FFF2-40B4-BE49-F238E27FC236}">
                <a16:creationId xmlns:a16="http://schemas.microsoft.com/office/drawing/2014/main" id="{8557A5BD-84E9-C295-4DDC-84369A70761E}"/>
              </a:ext>
            </a:extLst>
          </p:cNvPr>
          <p:cNvSpPr txBox="1"/>
          <p:nvPr/>
        </p:nvSpPr>
        <p:spPr>
          <a:xfrm>
            <a:off x="9131256" y="4091824"/>
            <a:ext cx="777457" cy="107722"/>
          </a:xfrm>
          <a:prstGeom prst="rect">
            <a:avLst/>
          </a:prstGeom>
          <a:noFill/>
        </p:spPr>
        <p:txBody>
          <a:bodyPr wrap="none" lIns="0" tIns="0" rIns="0" bIns="0" rtlCol="0" anchor="ctr">
            <a:spAutoFit/>
          </a:bodyPr>
          <a:lstStyle/>
          <a:p>
            <a:pPr algn="l" rtl="0"/>
            <a:r>
              <a:rPr lang="en-GB" sz="700" kern="1200" dirty="0">
                <a:solidFill>
                  <a:srgbClr val="000000"/>
                </a:solidFill>
                <a:latin typeface="Sharp Sans Display No1"/>
                <a:ea typeface="+mn-ea"/>
                <a:cs typeface="+mn-cs"/>
              </a:rPr>
              <a:t>Natural Resources</a:t>
            </a:r>
          </a:p>
        </p:txBody>
      </p:sp>
      <p:sp>
        <p:nvSpPr>
          <p:cNvPr id="632" name="Oval 631">
            <a:extLst>
              <a:ext uri="{FF2B5EF4-FFF2-40B4-BE49-F238E27FC236}">
                <a16:creationId xmlns:a16="http://schemas.microsoft.com/office/drawing/2014/main" id="{F398DF05-F36B-4729-B980-86C476FE7CB0}"/>
              </a:ext>
            </a:extLst>
          </p:cNvPr>
          <p:cNvSpPr/>
          <p:nvPr/>
        </p:nvSpPr>
        <p:spPr>
          <a:xfrm>
            <a:off x="8958960" y="3896130"/>
            <a:ext cx="121920" cy="121920"/>
          </a:xfrm>
          <a:prstGeom prst="ellipse">
            <a:avLst/>
          </a:prstGeom>
          <a:solidFill>
            <a:srgbClr val="9F2424">
              <a:lumMod val="60000"/>
              <a:lumOff val="40000"/>
            </a:srgbClr>
          </a:soli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0" i="0" u="none" strike="noStrike" kern="1200" cap="none" spc="0" normalizeH="0" baseline="0" noProof="0" dirty="0">
              <a:ln>
                <a:noFill/>
              </a:ln>
              <a:solidFill>
                <a:srgbClr val="FFFFFF"/>
              </a:solidFill>
              <a:effectLst/>
              <a:uLnTx/>
              <a:uFillTx/>
              <a:latin typeface="Sharp Sans Display No1"/>
              <a:ea typeface="+mn-ea"/>
              <a:cs typeface="+mn-cs"/>
            </a:endParaRPr>
          </a:p>
        </p:txBody>
      </p:sp>
      <p:sp>
        <p:nvSpPr>
          <p:cNvPr id="633" name="TextBox 632">
            <a:extLst>
              <a:ext uri="{FF2B5EF4-FFF2-40B4-BE49-F238E27FC236}">
                <a16:creationId xmlns:a16="http://schemas.microsoft.com/office/drawing/2014/main" id="{C9D004A7-FE21-68AB-BF4B-29DD91EE0D52}"/>
              </a:ext>
            </a:extLst>
          </p:cNvPr>
          <p:cNvSpPr txBox="1"/>
          <p:nvPr/>
        </p:nvSpPr>
        <p:spPr>
          <a:xfrm>
            <a:off x="9131256" y="3703203"/>
            <a:ext cx="1277594" cy="107722"/>
          </a:xfrm>
          <a:prstGeom prst="rect">
            <a:avLst/>
          </a:prstGeom>
          <a:noFill/>
        </p:spPr>
        <p:txBody>
          <a:bodyPr wrap="none" lIns="0" tIns="0" rIns="0" bIns="0" rtlCol="0" anchor="ctr">
            <a:spAutoFit/>
          </a:bodyPr>
          <a:lstStyle/>
          <a:p>
            <a:pPr algn="l" rtl="0"/>
            <a:r>
              <a:rPr lang="en-GB" sz="700" kern="1200" dirty="0">
                <a:solidFill>
                  <a:srgbClr val="000000"/>
                </a:solidFill>
                <a:latin typeface="Sharp Sans Display No1"/>
                <a:ea typeface="+mn-ea"/>
                <a:cs typeface="+mn-cs"/>
              </a:rPr>
              <a:t>Liquid Privet Market Strategies</a:t>
            </a:r>
          </a:p>
        </p:txBody>
      </p:sp>
      <p:sp>
        <p:nvSpPr>
          <p:cNvPr id="634" name="Oval 633">
            <a:extLst>
              <a:ext uri="{FF2B5EF4-FFF2-40B4-BE49-F238E27FC236}">
                <a16:creationId xmlns:a16="http://schemas.microsoft.com/office/drawing/2014/main" id="{141142EC-2ADC-DA7C-899C-F9695FE0A9DE}"/>
              </a:ext>
            </a:extLst>
          </p:cNvPr>
          <p:cNvSpPr/>
          <p:nvPr/>
        </p:nvSpPr>
        <p:spPr>
          <a:xfrm>
            <a:off x="8958960" y="4084725"/>
            <a:ext cx="121920" cy="121920"/>
          </a:xfrm>
          <a:prstGeom prst="ellipse">
            <a:avLst/>
          </a:prstGeom>
          <a:solidFill>
            <a:srgbClr val="442B80">
              <a:lumMod val="20000"/>
              <a:lumOff val="80000"/>
            </a:srgbClr>
          </a:solidFill>
          <a:ln w="1905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0" i="0" u="none" strike="noStrike" kern="1200" cap="none" spc="0" normalizeH="0" baseline="0" noProof="0" dirty="0">
              <a:ln>
                <a:noFill/>
              </a:ln>
              <a:solidFill>
                <a:srgbClr val="FFFFFF"/>
              </a:solidFill>
              <a:effectLst/>
              <a:uLnTx/>
              <a:uFillTx/>
              <a:latin typeface="Sharp Sans Display No1"/>
              <a:ea typeface="+mn-ea"/>
              <a:cs typeface="+mn-cs"/>
            </a:endParaRPr>
          </a:p>
        </p:txBody>
      </p:sp>
      <p:sp>
        <p:nvSpPr>
          <p:cNvPr id="635" name="TextBox 634">
            <a:extLst>
              <a:ext uri="{FF2B5EF4-FFF2-40B4-BE49-F238E27FC236}">
                <a16:creationId xmlns:a16="http://schemas.microsoft.com/office/drawing/2014/main" id="{2385AE8A-8D5A-017D-AF0A-2435F4BCF991}"/>
              </a:ext>
            </a:extLst>
          </p:cNvPr>
          <p:cNvSpPr txBox="1"/>
          <p:nvPr/>
        </p:nvSpPr>
        <p:spPr>
          <a:xfrm>
            <a:off x="9131257" y="3903228"/>
            <a:ext cx="226024" cy="107722"/>
          </a:xfrm>
          <a:prstGeom prst="rect">
            <a:avLst/>
          </a:prstGeom>
          <a:noFill/>
        </p:spPr>
        <p:txBody>
          <a:bodyPr wrap="none" lIns="0" tIns="0" rIns="0" bIns="0" rtlCol="0" anchor="ctr">
            <a:spAutoFit/>
          </a:bodyPr>
          <a:lstStyle/>
          <a:p>
            <a:pPr algn="l" rtl="0"/>
            <a:r>
              <a:rPr lang="en-GB" sz="700" kern="1200" dirty="0">
                <a:solidFill>
                  <a:srgbClr val="000000"/>
                </a:solidFill>
                <a:latin typeface="Sharp Sans Display No1"/>
                <a:ea typeface="+mn-ea"/>
                <a:cs typeface="+mn-cs"/>
              </a:rPr>
              <a:t>Cash</a:t>
            </a:r>
          </a:p>
        </p:txBody>
      </p:sp>
      <p:sp>
        <p:nvSpPr>
          <p:cNvPr id="895" name="Rectangle: Top Corners Rounded 894">
            <a:extLst>
              <a:ext uri="{FF2B5EF4-FFF2-40B4-BE49-F238E27FC236}">
                <a16:creationId xmlns:a16="http://schemas.microsoft.com/office/drawing/2014/main" id="{5FF53334-4BC9-C47D-7D7D-A329B93C502B}"/>
              </a:ext>
            </a:extLst>
          </p:cNvPr>
          <p:cNvSpPr>
            <a:spLocks/>
          </p:cNvSpPr>
          <p:nvPr/>
        </p:nvSpPr>
        <p:spPr>
          <a:xfrm flipV="1">
            <a:off x="4661109" y="4864669"/>
            <a:ext cx="1868391" cy="706163"/>
          </a:xfrm>
          <a:prstGeom prst="round2SameRect">
            <a:avLst>
              <a:gd name="adj1" fmla="val 0"/>
              <a:gd name="adj2" fmla="val 5752"/>
            </a:avLst>
          </a:prstGeom>
          <a:solidFill>
            <a:srgbClr val="0060AC"/>
          </a:solidFill>
          <a:ln w="19050" cap="flat" cmpd="sng" algn="ctr">
            <a:noFill/>
            <a:prstDash val="solid"/>
            <a:miter lim="800000"/>
          </a:ln>
          <a:effectLst/>
        </p:spPr>
        <p:txBody>
          <a:bodyPr wrap="square" rtlCol="0" anchor="ctr">
            <a:noAutofit/>
          </a:bodyPr>
          <a:lstStyle/>
          <a:p>
            <a:pPr marL="0" marR="0" lvl="0" indent="0" algn="ctr" defTabSz="802020" rtl="0" eaLnBrk="1" fontAlgn="auto" latinLnBrk="0" hangingPunct="1">
              <a:lnSpc>
                <a:spcPct val="100000"/>
              </a:lnSpc>
              <a:spcBef>
                <a:spcPts val="0"/>
              </a:spcBef>
              <a:spcAft>
                <a:spcPts val="0"/>
              </a:spcAft>
              <a:buClrTx/>
              <a:buSzTx/>
              <a:buFontTx/>
              <a:buNone/>
              <a:tabLst/>
              <a:defRPr/>
            </a:pPr>
            <a:endParaRPr kumimoji="0" lang="en-US" sz="1579" b="0" i="0" u="none" strike="noStrike" kern="1200" cap="none" spc="0" normalizeH="0" baseline="0" noProof="0" dirty="0">
              <a:ln>
                <a:noFill/>
              </a:ln>
              <a:solidFill>
                <a:srgbClr val="FFFFFF"/>
              </a:solidFill>
              <a:effectLst/>
              <a:uLnTx/>
              <a:uFillTx/>
              <a:latin typeface="Sharp Sans Display No1"/>
              <a:ea typeface="+mn-ea"/>
              <a:cs typeface="+mn-cs"/>
            </a:endParaRPr>
          </a:p>
        </p:txBody>
      </p:sp>
      <p:pic>
        <p:nvPicPr>
          <p:cNvPr id="896" name="Picture 895">
            <a:extLst>
              <a:ext uri="{FF2B5EF4-FFF2-40B4-BE49-F238E27FC236}">
                <a16:creationId xmlns:a16="http://schemas.microsoft.com/office/drawing/2014/main" id="{CD71EB41-172B-5A82-079A-1812D4274A28}"/>
              </a:ext>
            </a:extLst>
          </p:cNvPr>
          <p:cNvPicPr>
            <a:picLocks noChangeAspect="1"/>
          </p:cNvPicPr>
          <p:nvPr/>
        </p:nvPicPr>
        <p:blipFill>
          <a:blip r:embed="rId4"/>
          <a:stretch>
            <a:fillRect/>
          </a:stretch>
        </p:blipFill>
        <p:spPr>
          <a:xfrm>
            <a:off x="4661109" y="5562500"/>
            <a:ext cx="1862972" cy="688908"/>
          </a:xfrm>
          <a:prstGeom prst="rect">
            <a:avLst/>
          </a:prstGeom>
        </p:spPr>
      </p:pic>
      <p:sp>
        <p:nvSpPr>
          <p:cNvPr id="897" name="Rectangle: Top Corners Rounded 896">
            <a:extLst>
              <a:ext uri="{FF2B5EF4-FFF2-40B4-BE49-F238E27FC236}">
                <a16:creationId xmlns:a16="http://schemas.microsoft.com/office/drawing/2014/main" id="{3F9F5FC0-AE80-1DE8-1FD5-DA5661D85808}"/>
              </a:ext>
            </a:extLst>
          </p:cNvPr>
          <p:cNvSpPr>
            <a:spLocks/>
          </p:cNvSpPr>
          <p:nvPr/>
        </p:nvSpPr>
        <p:spPr>
          <a:xfrm rot="10800000" flipV="1">
            <a:off x="4661109" y="6251408"/>
            <a:ext cx="1862731" cy="658295"/>
          </a:xfrm>
          <a:prstGeom prst="round2SameRect">
            <a:avLst>
              <a:gd name="adj1" fmla="val 0"/>
              <a:gd name="adj2" fmla="val 26892"/>
            </a:avLst>
          </a:prstGeom>
          <a:solidFill>
            <a:srgbClr val="D9E6F4"/>
          </a:solidFill>
          <a:ln w="19050" cap="flat" cmpd="sng" algn="ctr">
            <a:noFill/>
            <a:prstDash val="solid"/>
            <a:miter lim="800000"/>
          </a:ln>
          <a:effectLst/>
        </p:spPr>
        <p:txBody>
          <a:bodyPr wrap="square" lIns="91440" tIns="45720" rIns="91440" bIns="45720" rtlCol="0" anchor="ctr">
            <a:noAutofit/>
          </a:bodyPr>
          <a:lstStyle/>
          <a:p>
            <a:pPr lvl="0" algn="ctr">
              <a:spcAft>
                <a:spcPts val="200"/>
              </a:spcAft>
              <a:defRPr/>
            </a:pPr>
            <a:r>
              <a:rPr lang="en-GB" sz="1050" b="1" dirty="0">
                <a:solidFill>
                  <a:schemeClr val="tx1"/>
                </a:solidFill>
                <a:latin typeface="Sharp Sans Display No1 Semibold"/>
                <a:cs typeface="Sharp Sans Display No1 Semibold"/>
              </a:rPr>
              <a:t>High growth potential</a:t>
            </a:r>
            <a:br>
              <a:rPr lang="en-GB" sz="1050" b="1" dirty="0">
                <a:solidFill>
                  <a:schemeClr val="tx1"/>
                </a:solidFill>
                <a:latin typeface="Sharp Sans Display No1 Semibold"/>
                <a:cs typeface="Sharp Sans Display No1 Semibold"/>
              </a:rPr>
            </a:br>
            <a:r>
              <a:rPr lang="en-GB" sz="800" dirty="0">
                <a:solidFill>
                  <a:schemeClr val="tx1"/>
                </a:solidFill>
                <a:latin typeface="Sharp Sans Display No1" pitchFamily="2" charset="0"/>
                <a:ea typeface="Sharp Sans Display No1" pitchFamily="2" charset="0"/>
                <a:cs typeface="Sharp Sans Display No1" pitchFamily="2" charset="0"/>
              </a:rPr>
              <a:t>AI • Space exploration • Data • Healthcare technology • Fintech</a:t>
            </a:r>
            <a:endParaRPr lang="en-GB" sz="800" kern="1200" dirty="0">
              <a:solidFill>
                <a:schemeClr val="tx1"/>
              </a:solidFill>
              <a:latin typeface="Sharp Sans Display No1" pitchFamily="2" charset="0"/>
              <a:ea typeface="Sharp Sans Display No1" pitchFamily="2" charset="0"/>
              <a:cs typeface="Sharp Sans Display No1" pitchFamily="2" charset="0"/>
            </a:endParaRPr>
          </a:p>
        </p:txBody>
      </p:sp>
      <p:sp>
        <p:nvSpPr>
          <p:cNvPr id="898" name="TextBox 897">
            <a:extLst>
              <a:ext uri="{FF2B5EF4-FFF2-40B4-BE49-F238E27FC236}">
                <a16:creationId xmlns:a16="http://schemas.microsoft.com/office/drawing/2014/main" id="{4DFD4372-7822-3513-DBE0-A5892B317BD6}"/>
              </a:ext>
            </a:extLst>
          </p:cNvPr>
          <p:cNvSpPr txBox="1">
            <a:spLocks/>
          </p:cNvSpPr>
          <p:nvPr/>
        </p:nvSpPr>
        <p:spPr>
          <a:xfrm>
            <a:off x="5235373" y="4770720"/>
            <a:ext cx="1063417" cy="800112"/>
          </a:xfrm>
          <a:prstGeom prst="rect">
            <a:avLst/>
          </a:prstGeom>
          <a:noFill/>
        </p:spPr>
        <p:txBody>
          <a:bodyPr wrap="square" lIns="0" tIns="189450" rIns="0" bIns="0">
            <a:noAutofit/>
          </a:bodyPr>
          <a:lstStyle>
            <a:lvl1pPr marL="0" indent="0" algn="l" defTabSz="914400" rtl="0" eaLnBrk="1" latinLnBrk="0" hangingPunct="1">
              <a:lnSpc>
                <a:spcPct val="100000"/>
              </a:lnSpc>
              <a:spcBef>
                <a:spcPts val="500"/>
              </a:spcBef>
              <a:buFont typeface="Arial" panose="020B0604020202020204" pitchFamily="34" charset="0"/>
              <a:buNone/>
              <a:defRPr sz="1400" kern="1200">
                <a:solidFill>
                  <a:schemeClr val="bg1"/>
                </a:solidFill>
                <a:latin typeface="+mj-lt"/>
                <a:ea typeface="+mn-ea"/>
                <a:cs typeface="+mn-cs"/>
              </a:defRPr>
            </a:lvl1pPr>
            <a:lvl2pPr marL="0" indent="0" algn="l" defTabSz="914400" rtl="0" eaLnBrk="1" latinLnBrk="0" hangingPunct="1">
              <a:lnSpc>
                <a:spcPct val="100000"/>
              </a:lnSpc>
              <a:spcBef>
                <a:spcPts val="500"/>
              </a:spcBef>
              <a:buFont typeface="Arial" panose="020B0604020202020204" pitchFamily="34" charset="0"/>
              <a:buNone/>
              <a:defRPr sz="1200" kern="1200">
                <a:solidFill>
                  <a:schemeClr val="bg1"/>
                </a:solidFill>
                <a:latin typeface="+mn-lt"/>
                <a:ea typeface="+mn-ea"/>
                <a:cs typeface="+mn-cs"/>
              </a:defRPr>
            </a:lvl2pPr>
            <a:lvl3pPr marL="176213" indent="-176213" algn="l" defTabSz="914400" rtl="0" eaLnBrk="1" latinLnBrk="0" hangingPunct="1">
              <a:lnSpc>
                <a:spcPct val="100000"/>
              </a:lnSpc>
              <a:spcBef>
                <a:spcPts val="500"/>
              </a:spcBef>
              <a:buFont typeface="Arial" panose="020B0604020202020204" pitchFamily="34" charset="0"/>
              <a:buChar char="•"/>
              <a:defRPr sz="1200" kern="1200">
                <a:solidFill>
                  <a:schemeClr val="bg1"/>
                </a:solidFill>
                <a:latin typeface="+mn-lt"/>
                <a:ea typeface="+mn-ea"/>
                <a:cs typeface="+mn-cs"/>
              </a:defRPr>
            </a:lvl3pPr>
            <a:lvl4pPr marL="538163" indent="-180975" algn="l" defTabSz="914400" rtl="0" eaLnBrk="1" latinLnBrk="0" hangingPunct="1">
              <a:lnSpc>
                <a:spcPct val="100000"/>
              </a:lnSpc>
              <a:spcBef>
                <a:spcPts val="500"/>
              </a:spcBef>
              <a:buFont typeface="Arial" panose="020B0604020202020204" pitchFamily="34" charset="0"/>
              <a:buChar char="•"/>
              <a:defRPr sz="1100" kern="1200">
                <a:solidFill>
                  <a:schemeClr val="bg1"/>
                </a:solidFill>
                <a:latin typeface="+mn-lt"/>
                <a:ea typeface="+mn-ea"/>
                <a:cs typeface="+mn-cs"/>
              </a:defRPr>
            </a:lvl4pPr>
            <a:lvl5pPr marL="538163" indent="-179388" algn="l" defTabSz="914400" rtl="0" eaLnBrk="1" latinLnBrk="0" hangingPunct="1">
              <a:lnSpc>
                <a:spcPct val="100000"/>
              </a:lnSpc>
              <a:spcBef>
                <a:spcPts val="500"/>
              </a:spcBef>
              <a:buFont typeface="Arial" panose="020B0604020202020204" pitchFamily="34" charset="0"/>
              <a:buChar char="•"/>
              <a:defRPr sz="11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802020">
              <a:spcBef>
                <a:spcPts val="0"/>
              </a:spcBef>
            </a:pPr>
            <a:r>
              <a:rPr lang="en-GB" sz="1200" dirty="0">
                <a:solidFill>
                  <a:srgbClr val="FFFFFF"/>
                </a:solidFill>
                <a:latin typeface="Sharp Sans Display No1 Semibold"/>
              </a:rPr>
              <a:t>Powering </a:t>
            </a:r>
          </a:p>
          <a:p>
            <a:pPr defTabSz="802020">
              <a:spcBef>
                <a:spcPts val="0"/>
              </a:spcBef>
            </a:pPr>
            <a:r>
              <a:rPr lang="en-GB" sz="1200" dirty="0">
                <a:solidFill>
                  <a:srgbClr val="FFFFFF"/>
                </a:solidFill>
                <a:latin typeface="Sharp Sans Display No1 Semibold"/>
              </a:rPr>
              <a:t>next-gen </a:t>
            </a:r>
          </a:p>
          <a:p>
            <a:pPr defTabSz="802020">
              <a:spcBef>
                <a:spcPts val="0"/>
              </a:spcBef>
            </a:pPr>
            <a:r>
              <a:rPr lang="en-GB" sz="1200" dirty="0">
                <a:solidFill>
                  <a:srgbClr val="FFFFFF"/>
                </a:solidFill>
                <a:latin typeface="Sharp Sans Display No1 Semibold"/>
              </a:rPr>
              <a:t>innovation</a:t>
            </a:r>
          </a:p>
        </p:txBody>
      </p:sp>
      <p:pic>
        <p:nvPicPr>
          <p:cNvPr id="899" name="Picture 6" descr="Bulb Icon Symbol Stock Illustrations – 211,651 Bulb Icon Symbol Stock  Illustrations, Vectors &amp; Clipart - Dreamstime">
            <a:extLst>
              <a:ext uri="{FF2B5EF4-FFF2-40B4-BE49-F238E27FC236}">
                <a16:creationId xmlns:a16="http://schemas.microsoft.com/office/drawing/2014/main" id="{20BF08DB-F072-1A45-94D9-6F0F45885011}"/>
              </a:ext>
            </a:extLst>
          </p:cNvPr>
          <p:cNvPicPr>
            <a:picLocks noChangeAspect="1" noChangeArrowheads="1"/>
          </p:cNvPicPr>
          <p:nvPr/>
        </p:nvPicPr>
        <p:blipFill rotWithShape="1">
          <a:blip r:embed="rId5" cstate="print">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rcRect l="31749" t="20977" r="25385" b="20976"/>
          <a:stretch>
            <a:fillRect/>
          </a:stretch>
        </p:blipFill>
        <p:spPr bwMode="auto">
          <a:xfrm>
            <a:off x="4795925" y="4983079"/>
            <a:ext cx="352454" cy="524395"/>
          </a:xfrm>
          <a:prstGeom prst="rect">
            <a:avLst/>
          </a:prstGeom>
          <a:noFill/>
          <a:extLst>
            <a:ext uri="{909E8E84-426E-40DD-AFC4-6F175D3DCCD1}">
              <a14:hiddenFill xmlns:a14="http://schemas.microsoft.com/office/drawing/2010/main">
                <a:solidFill>
                  <a:srgbClr val="FFFFFF"/>
                </a:solidFill>
              </a14:hiddenFill>
            </a:ext>
          </a:extLst>
        </p:spPr>
      </p:pic>
      <p:sp>
        <p:nvSpPr>
          <p:cNvPr id="900" name="Rectangle: Top Corners Rounded 899">
            <a:extLst>
              <a:ext uri="{FF2B5EF4-FFF2-40B4-BE49-F238E27FC236}">
                <a16:creationId xmlns:a16="http://schemas.microsoft.com/office/drawing/2014/main" id="{61B70B3B-6765-E553-E1EE-C7E572C8790E}"/>
              </a:ext>
            </a:extLst>
          </p:cNvPr>
          <p:cNvSpPr>
            <a:spLocks/>
          </p:cNvSpPr>
          <p:nvPr/>
        </p:nvSpPr>
        <p:spPr>
          <a:xfrm flipV="1">
            <a:off x="6526194" y="4856739"/>
            <a:ext cx="1868391" cy="706162"/>
          </a:xfrm>
          <a:prstGeom prst="round2SameRect">
            <a:avLst>
              <a:gd name="adj1" fmla="val 0"/>
              <a:gd name="adj2" fmla="val 5752"/>
            </a:avLst>
          </a:prstGeom>
          <a:solidFill>
            <a:srgbClr val="D9E6F4"/>
          </a:solidFill>
          <a:ln w="19050" cap="flat" cmpd="sng" algn="ctr">
            <a:noFill/>
            <a:prstDash val="solid"/>
            <a:miter lim="800000"/>
          </a:ln>
          <a:effectLst/>
        </p:spPr>
        <p:txBody>
          <a:bodyPr wrap="square" rtlCol="0" anchor="ctr">
            <a:noAutofit/>
          </a:bodyPr>
          <a:lstStyle/>
          <a:p>
            <a:pPr marL="0" marR="0" lvl="0" indent="0" algn="ctr" defTabSz="802020" rtl="0" eaLnBrk="1" fontAlgn="auto" latinLnBrk="0" hangingPunct="1">
              <a:lnSpc>
                <a:spcPct val="100000"/>
              </a:lnSpc>
              <a:spcBef>
                <a:spcPts val="0"/>
              </a:spcBef>
              <a:spcAft>
                <a:spcPts val="0"/>
              </a:spcAft>
              <a:buClrTx/>
              <a:buSzTx/>
              <a:buFontTx/>
              <a:buNone/>
              <a:tabLst/>
              <a:defRPr/>
            </a:pPr>
            <a:endParaRPr kumimoji="0" lang="en-US" sz="1579" b="0" i="0" u="none" strike="noStrike" kern="1200" cap="none" spc="0" normalizeH="0" baseline="0" noProof="0" dirty="0">
              <a:ln>
                <a:noFill/>
              </a:ln>
              <a:solidFill>
                <a:srgbClr val="FFFFFF"/>
              </a:solidFill>
              <a:effectLst/>
              <a:uLnTx/>
              <a:uFillTx/>
              <a:latin typeface="Sharp Sans Display No1"/>
              <a:ea typeface="+mn-ea"/>
              <a:cs typeface="+mn-cs"/>
            </a:endParaRPr>
          </a:p>
        </p:txBody>
      </p:sp>
      <p:sp>
        <p:nvSpPr>
          <p:cNvPr id="901" name="Rectangle: Top Corners Rounded 900">
            <a:extLst>
              <a:ext uri="{FF2B5EF4-FFF2-40B4-BE49-F238E27FC236}">
                <a16:creationId xmlns:a16="http://schemas.microsoft.com/office/drawing/2014/main" id="{1CF22C1D-B2DB-688B-DE26-37A3ABFED15B}"/>
              </a:ext>
            </a:extLst>
          </p:cNvPr>
          <p:cNvSpPr>
            <a:spLocks/>
          </p:cNvSpPr>
          <p:nvPr/>
        </p:nvSpPr>
        <p:spPr>
          <a:xfrm flipV="1">
            <a:off x="8391279" y="4859907"/>
            <a:ext cx="1868391" cy="710925"/>
          </a:xfrm>
          <a:prstGeom prst="round2SameRect">
            <a:avLst>
              <a:gd name="adj1" fmla="val 0"/>
              <a:gd name="adj2" fmla="val 5752"/>
            </a:avLst>
          </a:prstGeom>
          <a:solidFill>
            <a:srgbClr val="0060AC"/>
          </a:solidFill>
          <a:ln w="19050" cap="flat" cmpd="sng" algn="ctr">
            <a:noFill/>
            <a:prstDash val="solid"/>
            <a:miter lim="800000"/>
          </a:ln>
          <a:effectLst/>
        </p:spPr>
        <p:txBody>
          <a:bodyPr wrap="square" rtlCol="0" anchor="ctr">
            <a:noAutofit/>
          </a:bodyPr>
          <a:lstStyle/>
          <a:p>
            <a:pPr marL="0" marR="0" lvl="0" indent="0" algn="ctr" defTabSz="802020" rtl="0" eaLnBrk="1" fontAlgn="auto" latinLnBrk="0" hangingPunct="1">
              <a:lnSpc>
                <a:spcPct val="100000"/>
              </a:lnSpc>
              <a:spcBef>
                <a:spcPts val="0"/>
              </a:spcBef>
              <a:spcAft>
                <a:spcPts val="0"/>
              </a:spcAft>
              <a:buClrTx/>
              <a:buSzTx/>
              <a:buFontTx/>
              <a:buNone/>
              <a:tabLst/>
              <a:defRPr/>
            </a:pPr>
            <a:endParaRPr kumimoji="0" lang="en-US" sz="1579" b="0" i="0" u="none" strike="noStrike" kern="1200" cap="none" spc="0" normalizeH="0" baseline="0" noProof="0" dirty="0">
              <a:ln>
                <a:noFill/>
              </a:ln>
              <a:solidFill>
                <a:srgbClr val="FFFFFF"/>
              </a:solidFill>
              <a:effectLst/>
              <a:uLnTx/>
              <a:uFillTx/>
              <a:latin typeface="Sharp Sans Display No1"/>
              <a:ea typeface="+mn-ea"/>
              <a:cs typeface="+mn-cs"/>
            </a:endParaRPr>
          </a:p>
        </p:txBody>
      </p:sp>
      <p:pic>
        <p:nvPicPr>
          <p:cNvPr id="902" name="Picture 901">
            <a:extLst>
              <a:ext uri="{FF2B5EF4-FFF2-40B4-BE49-F238E27FC236}">
                <a16:creationId xmlns:a16="http://schemas.microsoft.com/office/drawing/2014/main" id="{A6C92E16-7EEE-6C9A-DDAA-48A9EED8ABDB}"/>
              </a:ext>
            </a:extLst>
          </p:cNvPr>
          <p:cNvPicPr>
            <a:picLocks noChangeAspect="1"/>
          </p:cNvPicPr>
          <p:nvPr/>
        </p:nvPicPr>
        <p:blipFill>
          <a:blip r:embed="rId6"/>
          <a:stretch>
            <a:fillRect/>
          </a:stretch>
        </p:blipFill>
        <p:spPr>
          <a:xfrm>
            <a:off x="6522750" y="5560300"/>
            <a:ext cx="1874569" cy="692098"/>
          </a:xfrm>
          <a:prstGeom prst="rect">
            <a:avLst/>
          </a:prstGeom>
        </p:spPr>
      </p:pic>
      <p:pic>
        <p:nvPicPr>
          <p:cNvPr id="903" name="Picture 902">
            <a:extLst>
              <a:ext uri="{FF2B5EF4-FFF2-40B4-BE49-F238E27FC236}">
                <a16:creationId xmlns:a16="http://schemas.microsoft.com/office/drawing/2014/main" id="{8E0447FF-4087-1F43-9FC1-A8B5E546314C}"/>
              </a:ext>
            </a:extLst>
          </p:cNvPr>
          <p:cNvPicPr>
            <a:picLocks noChangeAspect="1"/>
          </p:cNvPicPr>
          <p:nvPr/>
        </p:nvPicPr>
        <p:blipFill>
          <a:blip r:embed="rId7"/>
          <a:stretch>
            <a:fillRect/>
          </a:stretch>
        </p:blipFill>
        <p:spPr>
          <a:xfrm>
            <a:off x="8386571" y="5560362"/>
            <a:ext cx="1873099" cy="692641"/>
          </a:xfrm>
          <a:prstGeom prst="rect">
            <a:avLst/>
          </a:prstGeom>
        </p:spPr>
      </p:pic>
      <p:pic>
        <p:nvPicPr>
          <p:cNvPr id="904" name="Picture 4" descr="Diagram - Free business icons">
            <a:extLst>
              <a:ext uri="{FF2B5EF4-FFF2-40B4-BE49-F238E27FC236}">
                <a16:creationId xmlns:a16="http://schemas.microsoft.com/office/drawing/2014/main" id="{1F01CA3D-2167-644D-BD70-8F05A71AEB4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652772" y="4995328"/>
            <a:ext cx="421543" cy="463157"/>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905" name="TextBox 904">
            <a:extLst>
              <a:ext uri="{FF2B5EF4-FFF2-40B4-BE49-F238E27FC236}">
                <a16:creationId xmlns:a16="http://schemas.microsoft.com/office/drawing/2014/main" id="{12C288E0-569C-C419-5D36-D52888269036}"/>
              </a:ext>
            </a:extLst>
          </p:cNvPr>
          <p:cNvSpPr txBox="1">
            <a:spLocks/>
          </p:cNvSpPr>
          <p:nvPr/>
        </p:nvSpPr>
        <p:spPr>
          <a:xfrm>
            <a:off x="7197384" y="4744724"/>
            <a:ext cx="892001" cy="516655"/>
          </a:xfrm>
          <a:prstGeom prst="rect">
            <a:avLst/>
          </a:prstGeom>
          <a:noFill/>
        </p:spPr>
        <p:txBody>
          <a:bodyPr wrap="square" lIns="0" tIns="189450" rIns="0" bIns="0">
            <a:noAutofit/>
          </a:bodyPr>
          <a:lstStyle>
            <a:lvl1pPr marL="0" indent="0" algn="l" defTabSz="914400" rtl="0" eaLnBrk="1" latinLnBrk="0" hangingPunct="1">
              <a:lnSpc>
                <a:spcPct val="100000"/>
              </a:lnSpc>
              <a:spcBef>
                <a:spcPts val="500"/>
              </a:spcBef>
              <a:buFont typeface="Arial" panose="020B0604020202020204" pitchFamily="34" charset="0"/>
              <a:buNone/>
              <a:defRPr sz="1400" kern="1200">
                <a:solidFill>
                  <a:schemeClr val="bg1"/>
                </a:solidFill>
                <a:latin typeface="+mj-lt"/>
                <a:ea typeface="+mn-ea"/>
                <a:cs typeface="+mn-cs"/>
              </a:defRPr>
            </a:lvl1pPr>
            <a:lvl2pPr marL="0" indent="0" algn="l" defTabSz="914400" rtl="0" eaLnBrk="1" latinLnBrk="0" hangingPunct="1">
              <a:lnSpc>
                <a:spcPct val="100000"/>
              </a:lnSpc>
              <a:spcBef>
                <a:spcPts val="500"/>
              </a:spcBef>
              <a:buFont typeface="Arial" panose="020B0604020202020204" pitchFamily="34" charset="0"/>
              <a:buNone/>
              <a:defRPr sz="1200" kern="1200">
                <a:solidFill>
                  <a:schemeClr val="bg1"/>
                </a:solidFill>
                <a:latin typeface="+mn-lt"/>
                <a:ea typeface="+mn-ea"/>
                <a:cs typeface="+mn-cs"/>
              </a:defRPr>
            </a:lvl2pPr>
            <a:lvl3pPr marL="176213" indent="-176213" algn="l" defTabSz="914400" rtl="0" eaLnBrk="1" latinLnBrk="0" hangingPunct="1">
              <a:lnSpc>
                <a:spcPct val="100000"/>
              </a:lnSpc>
              <a:spcBef>
                <a:spcPts val="500"/>
              </a:spcBef>
              <a:buFont typeface="Arial" panose="020B0604020202020204" pitchFamily="34" charset="0"/>
              <a:buChar char="•"/>
              <a:defRPr sz="1200" kern="1200">
                <a:solidFill>
                  <a:schemeClr val="bg1"/>
                </a:solidFill>
                <a:latin typeface="+mn-lt"/>
                <a:ea typeface="+mn-ea"/>
                <a:cs typeface="+mn-cs"/>
              </a:defRPr>
            </a:lvl3pPr>
            <a:lvl4pPr marL="538163" indent="-180975" algn="l" defTabSz="914400" rtl="0" eaLnBrk="1" latinLnBrk="0" hangingPunct="1">
              <a:lnSpc>
                <a:spcPct val="100000"/>
              </a:lnSpc>
              <a:spcBef>
                <a:spcPts val="500"/>
              </a:spcBef>
              <a:buFont typeface="Arial" panose="020B0604020202020204" pitchFamily="34" charset="0"/>
              <a:buChar char="•"/>
              <a:defRPr sz="1100" kern="1200">
                <a:solidFill>
                  <a:schemeClr val="bg1"/>
                </a:solidFill>
                <a:latin typeface="+mn-lt"/>
                <a:ea typeface="+mn-ea"/>
                <a:cs typeface="+mn-cs"/>
              </a:defRPr>
            </a:lvl4pPr>
            <a:lvl5pPr marL="538163" indent="-179388" algn="l" defTabSz="914400" rtl="0" eaLnBrk="1" latinLnBrk="0" hangingPunct="1">
              <a:lnSpc>
                <a:spcPct val="100000"/>
              </a:lnSpc>
              <a:spcBef>
                <a:spcPts val="500"/>
              </a:spcBef>
              <a:buFont typeface="Arial" panose="020B0604020202020204" pitchFamily="34" charset="0"/>
              <a:buChar char="•"/>
              <a:defRPr sz="11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802020">
              <a:spcBef>
                <a:spcPts val="0"/>
              </a:spcBef>
            </a:pPr>
            <a:r>
              <a:rPr lang="en-GB" sz="1200" dirty="0">
                <a:solidFill>
                  <a:schemeClr val="tx1"/>
                </a:solidFill>
                <a:latin typeface="Sharp Sans Display No1 Semibold"/>
              </a:rPr>
              <a:t>Fuelling </a:t>
            </a:r>
          </a:p>
          <a:p>
            <a:pPr defTabSz="802020">
              <a:spcBef>
                <a:spcPts val="0"/>
              </a:spcBef>
            </a:pPr>
            <a:r>
              <a:rPr lang="en-GB" sz="1200" dirty="0">
                <a:solidFill>
                  <a:schemeClr val="tx1"/>
                </a:solidFill>
                <a:latin typeface="Sharp Sans Display No1 Semibold"/>
              </a:rPr>
              <a:t>economic </a:t>
            </a:r>
          </a:p>
          <a:p>
            <a:pPr defTabSz="802020">
              <a:spcBef>
                <a:spcPts val="0"/>
              </a:spcBef>
            </a:pPr>
            <a:r>
              <a:rPr lang="en-GB" sz="1200" dirty="0">
                <a:solidFill>
                  <a:schemeClr val="tx1"/>
                </a:solidFill>
                <a:latin typeface="Sharp Sans Display No1 Semibold"/>
              </a:rPr>
              <a:t>growth</a:t>
            </a:r>
          </a:p>
        </p:txBody>
      </p:sp>
      <p:sp>
        <p:nvSpPr>
          <p:cNvPr id="906" name="Rectangle: Top Corners Rounded 905">
            <a:extLst>
              <a:ext uri="{FF2B5EF4-FFF2-40B4-BE49-F238E27FC236}">
                <a16:creationId xmlns:a16="http://schemas.microsoft.com/office/drawing/2014/main" id="{E4916FB2-E1B9-0BED-3ED1-7081D3492C08}"/>
              </a:ext>
            </a:extLst>
          </p:cNvPr>
          <p:cNvSpPr>
            <a:spLocks/>
          </p:cNvSpPr>
          <p:nvPr/>
        </p:nvSpPr>
        <p:spPr>
          <a:xfrm rot="10800000" flipV="1">
            <a:off x="6511291" y="6251409"/>
            <a:ext cx="1876532" cy="658295"/>
          </a:xfrm>
          <a:prstGeom prst="round2SameRect">
            <a:avLst>
              <a:gd name="adj1" fmla="val 0"/>
              <a:gd name="adj2" fmla="val 26892"/>
            </a:avLst>
          </a:prstGeom>
          <a:solidFill>
            <a:srgbClr val="0060AC"/>
          </a:solidFill>
          <a:ln w="19050" cap="flat" cmpd="sng" algn="ctr">
            <a:noFill/>
            <a:prstDash val="solid"/>
            <a:miter lim="800000"/>
          </a:ln>
          <a:effectLst/>
        </p:spPr>
        <p:txBody>
          <a:bodyPr wrap="square" lIns="91440" tIns="45720" rIns="91440" bIns="45720" rtlCol="0" anchor="ctr">
            <a:noAutofit/>
          </a:bodyPr>
          <a:lstStyle/>
          <a:p>
            <a:pPr lvl="0" algn="ctr">
              <a:spcAft>
                <a:spcPts val="200"/>
              </a:spcAft>
              <a:defRPr/>
            </a:pPr>
            <a:r>
              <a:rPr lang="en-GB" sz="1050" b="1" dirty="0">
                <a:solidFill>
                  <a:schemeClr val="bg1"/>
                </a:solidFill>
                <a:latin typeface="Sharp Sans Display No1 Semibold"/>
                <a:cs typeface="Sharp Sans Display No1 Semibold"/>
              </a:rPr>
              <a:t>Growth &amp; Income</a:t>
            </a:r>
            <a:br>
              <a:rPr lang="en-GB" sz="1100" b="1" dirty="0">
                <a:solidFill>
                  <a:schemeClr val="bg1"/>
                </a:solidFill>
                <a:latin typeface="Sharp Sans Display No1 Semibold"/>
                <a:cs typeface="Sharp Sans Display No1 Semibold"/>
              </a:rPr>
            </a:br>
            <a:r>
              <a:rPr lang="en-GB" sz="800" dirty="0">
                <a:solidFill>
                  <a:schemeClr val="bg1"/>
                </a:solidFill>
                <a:latin typeface="Sharp Sans Display No1" pitchFamily="2" charset="0"/>
                <a:ea typeface="Sharp Sans Display No1" pitchFamily="2" charset="0"/>
                <a:cs typeface="Sharp Sans Display No1" pitchFamily="2" charset="0"/>
              </a:rPr>
              <a:t>Logistics • Services • Housing • Advanced manufacturing</a:t>
            </a:r>
            <a:endParaRPr lang="en-GB" sz="900" kern="1200" dirty="0">
              <a:solidFill>
                <a:schemeClr val="bg1"/>
              </a:solidFill>
              <a:latin typeface="Sharp Sans Display No1" pitchFamily="2" charset="0"/>
              <a:ea typeface="Sharp Sans Display No1" pitchFamily="2" charset="0"/>
              <a:cs typeface="Sharp Sans Display No1" pitchFamily="2" charset="0"/>
            </a:endParaRPr>
          </a:p>
        </p:txBody>
      </p:sp>
      <p:sp>
        <p:nvSpPr>
          <p:cNvPr id="907" name="Rectangle: Top Corners Rounded 906">
            <a:extLst>
              <a:ext uri="{FF2B5EF4-FFF2-40B4-BE49-F238E27FC236}">
                <a16:creationId xmlns:a16="http://schemas.microsoft.com/office/drawing/2014/main" id="{98C05D6B-79FA-5C36-EF23-2E7D24C917E1}"/>
              </a:ext>
            </a:extLst>
          </p:cNvPr>
          <p:cNvSpPr>
            <a:spLocks/>
          </p:cNvSpPr>
          <p:nvPr/>
        </p:nvSpPr>
        <p:spPr>
          <a:xfrm rot="10800000" flipV="1">
            <a:off x="8383728" y="6251347"/>
            <a:ext cx="1874568" cy="658295"/>
          </a:xfrm>
          <a:prstGeom prst="round2SameRect">
            <a:avLst>
              <a:gd name="adj1" fmla="val 0"/>
              <a:gd name="adj2" fmla="val 26892"/>
            </a:avLst>
          </a:prstGeom>
          <a:solidFill>
            <a:srgbClr val="D9E6F4"/>
          </a:solidFill>
          <a:ln w="19050" cap="flat" cmpd="sng" algn="ctr">
            <a:noFill/>
            <a:prstDash val="solid"/>
            <a:miter lim="800000"/>
          </a:ln>
          <a:effectLst/>
        </p:spPr>
        <p:txBody>
          <a:bodyPr wrap="square" lIns="91440" tIns="45720" rIns="91440" bIns="45720" rtlCol="0" anchor="ctr">
            <a:noAutofit/>
          </a:bodyPr>
          <a:lstStyle/>
          <a:p>
            <a:pPr marL="0" marR="0" lvl="0" indent="0" algn="ctr" defTabSz="80202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chemeClr val="tx1"/>
                </a:solidFill>
                <a:effectLst/>
                <a:uLnTx/>
                <a:uFillTx/>
                <a:latin typeface="Sharp Sans Display No1 Semibold"/>
                <a:ea typeface="+mn-ea"/>
                <a:cs typeface="+mn-cs"/>
              </a:rPr>
              <a:t>Income &amp; Inflation linkage</a:t>
            </a:r>
            <a:br>
              <a:rPr kumimoji="0" lang="en-US" sz="900" b="0" i="0" u="none" strike="noStrike" kern="1200" cap="none" spc="0" normalizeH="0" baseline="0" noProof="0" dirty="0">
                <a:ln>
                  <a:noFill/>
                </a:ln>
                <a:solidFill>
                  <a:schemeClr val="tx1"/>
                </a:solidFill>
                <a:effectLst/>
                <a:uLnTx/>
                <a:uFillTx/>
                <a:latin typeface="Sharp Sans Display No1 Semibold"/>
                <a:ea typeface="+mn-ea"/>
                <a:cs typeface="+mn-cs"/>
              </a:rPr>
            </a:br>
            <a:r>
              <a:rPr kumimoji="0" lang="en-US" sz="800" b="0" i="0" u="none" strike="noStrike" kern="1200" cap="none" spc="0" normalizeH="0" baseline="0" noProof="0" dirty="0">
                <a:ln>
                  <a:noFill/>
                </a:ln>
                <a:solidFill>
                  <a:schemeClr val="tx1"/>
                </a:solidFill>
                <a:effectLst/>
                <a:uLnTx/>
                <a:uFillTx/>
                <a:latin typeface="Sharp Sans Display No1" pitchFamily="2" charset="0"/>
                <a:ea typeface="Sharp Sans Display No1" pitchFamily="2" charset="0"/>
                <a:cs typeface="Sharp Sans Display No1" pitchFamily="2" charset="0"/>
              </a:rPr>
              <a:t>Transport • Digital infrastructure • Utilities • Energy transition</a:t>
            </a:r>
            <a:endParaRPr kumimoji="0" lang="en-US" sz="900" b="0" i="0" u="none" strike="noStrike" kern="1200" cap="none" spc="0" normalizeH="0" baseline="0" noProof="0" dirty="0">
              <a:ln>
                <a:noFill/>
              </a:ln>
              <a:solidFill>
                <a:schemeClr val="tx1"/>
              </a:solidFill>
              <a:effectLst/>
              <a:uLnTx/>
              <a:uFillTx/>
              <a:latin typeface="Sharp Sans Display No1" pitchFamily="2" charset="0"/>
              <a:ea typeface="Sharp Sans Display No1" pitchFamily="2" charset="0"/>
              <a:cs typeface="Sharp Sans Display No1" pitchFamily="2" charset="0"/>
            </a:endParaRPr>
          </a:p>
        </p:txBody>
      </p:sp>
      <p:sp>
        <p:nvSpPr>
          <p:cNvPr id="908" name="TextBox 907">
            <a:extLst>
              <a:ext uri="{FF2B5EF4-FFF2-40B4-BE49-F238E27FC236}">
                <a16:creationId xmlns:a16="http://schemas.microsoft.com/office/drawing/2014/main" id="{A58E2AEC-26A6-A479-B1EE-788EFD4D5760}"/>
              </a:ext>
            </a:extLst>
          </p:cNvPr>
          <p:cNvSpPr txBox="1">
            <a:spLocks/>
          </p:cNvSpPr>
          <p:nvPr/>
        </p:nvSpPr>
        <p:spPr>
          <a:xfrm>
            <a:off x="9013338" y="4753506"/>
            <a:ext cx="1397634" cy="623781"/>
          </a:xfrm>
          <a:prstGeom prst="rect">
            <a:avLst/>
          </a:prstGeom>
          <a:noFill/>
        </p:spPr>
        <p:txBody>
          <a:bodyPr wrap="square" lIns="0" tIns="189450" rIns="0" bIns="0">
            <a:noAutofit/>
          </a:bodyPr>
          <a:lstStyle>
            <a:lvl1pPr marL="0" indent="0" algn="l" defTabSz="914400" rtl="0" eaLnBrk="1" latinLnBrk="0" hangingPunct="1">
              <a:lnSpc>
                <a:spcPct val="100000"/>
              </a:lnSpc>
              <a:spcBef>
                <a:spcPts val="500"/>
              </a:spcBef>
              <a:buFont typeface="Arial" panose="020B0604020202020204" pitchFamily="34" charset="0"/>
              <a:buNone/>
              <a:defRPr sz="1400" kern="1200">
                <a:solidFill>
                  <a:schemeClr val="bg1"/>
                </a:solidFill>
                <a:latin typeface="+mj-lt"/>
                <a:ea typeface="+mn-ea"/>
                <a:cs typeface="+mn-cs"/>
              </a:defRPr>
            </a:lvl1pPr>
            <a:lvl2pPr marL="0" indent="0" algn="l" defTabSz="914400" rtl="0" eaLnBrk="1" latinLnBrk="0" hangingPunct="1">
              <a:lnSpc>
                <a:spcPct val="100000"/>
              </a:lnSpc>
              <a:spcBef>
                <a:spcPts val="500"/>
              </a:spcBef>
              <a:buFont typeface="Arial" panose="020B0604020202020204" pitchFamily="34" charset="0"/>
              <a:buNone/>
              <a:defRPr sz="1200" kern="1200">
                <a:solidFill>
                  <a:schemeClr val="bg1"/>
                </a:solidFill>
                <a:latin typeface="+mn-lt"/>
                <a:ea typeface="+mn-ea"/>
                <a:cs typeface="+mn-cs"/>
              </a:defRPr>
            </a:lvl2pPr>
            <a:lvl3pPr marL="176213" indent="-176213" algn="l" defTabSz="914400" rtl="0" eaLnBrk="1" latinLnBrk="0" hangingPunct="1">
              <a:lnSpc>
                <a:spcPct val="100000"/>
              </a:lnSpc>
              <a:spcBef>
                <a:spcPts val="500"/>
              </a:spcBef>
              <a:buFont typeface="Arial" panose="020B0604020202020204" pitchFamily="34" charset="0"/>
              <a:buChar char="•"/>
              <a:defRPr sz="1200" kern="1200">
                <a:solidFill>
                  <a:schemeClr val="bg1"/>
                </a:solidFill>
                <a:latin typeface="+mn-lt"/>
                <a:ea typeface="+mn-ea"/>
                <a:cs typeface="+mn-cs"/>
              </a:defRPr>
            </a:lvl3pPr>
            <a:lvl4pPr marL="538163" indent="-180975" algn="l" defTabSz="914400" rtl="0" eaLnBrk="1" latinLnBrk="0" hangingPunct="1">
              <a:lnSpc>
                <a:spcPct val="100000"/>
              </a:lnSpc>
              <a:spcBef>
                <a:spcPts val="500"/>
              </a:spcBef>
              <a:buFont typeface="Arial" panose="020B0604020202020204" pitchFamily="34" charset="0"/>
              <a:buChar char="•"/>
              <a:defRPr sz="1100" kern="1200">
                <a:solidFill>
                  <a:schemeClr val="bg1"/>
                </a:solidFill>
                <a:latin typeface="+mn-lt"/>
                <a:ea typeface="+mn-ea"/>
                <a:cs typeface="+mn-cs"/>
              </a:defRPr>
            </a:lvl4pPr>
            <a:lvl5pPr marL="538163" indent="-179388" algn="l" defTabSz="914400" rtl="0" eaLnBrk="1" latinLnBrk="0" hangingPunct="1">
              <a:lnSpc>
                <a:spcPct val="100000"/>
              </a:lnSpc>
              <a:spcBef>
                <a:spcPts val="500"/>
              </a:spcBef>
              <a:buFont typeface="Arial" panose="020B0604020202020204" pitchFamily="34" charset="0"/>
              <a:buChar char="•"/>
              <a:defRPr sz="11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802020">
              <a:spcBef>
                <a:spcPts val="0"/>
              </a:spcBef>
            </a:pPr>
            <a:r>
              <a:rPr lang="en-GB" sz="1200" dirty="0">
                <a:solidFill>
                  <a:srgbClr val="FFFFFF"/>
                </a:solidFill>
                <a:latin typeface="Sharp Sans Display No1 Semibold"/>
              </a:rPr>
              <a:t>Building </a:t>
            </a:r>
          </a:p>
          <a:p>
            <a:pPr defTabSz="802020">
              <a:spcBef>
                <a:spcPts val="0"/>
              </a:spcBef>
            </a:pPr>
            <a:r>
              <a:rPr lang="en-GB" sz="1200" dirty="0">
                <a:solidFill>
                  <a:srgbClr val="FFFFFF"/>
                </a:solidFill>
                <a:latin typeface="Sharp Sans Display No1 Semibold"/>
              </a:rPr>
              <a:t>essential infrastructure</a:t>
            </a:r>
          </a:p>
        </p:txBody>
      </p:sp>
      <p:pic>
        <p:nvPicPr>
          <p:cNvPr id="909" name="Picture 8" descr="Crane - Free construction and tools icons">
            <a:extLst>
              <a:ext uri="{FF2B5EF4-FFF2-40B4-BE49-F238E27FC236}">
                <a16:creationId xmlns:a16="http://schemas.microsoft.com/office/drawing/2014/main" id="{4EE7AF10-DA5B-541E-734B-A1379FCD3F22}"/>
              </a:ext>
            </a:extLst>
          </p:cNvPr>
          <p:cNvPicPr>
            <a:picLocks noChangeAspect="1" noChangeArrowheads="1"/>
          </p:cNvPicPr>
          <p:nvPr/>
        </p:nvPicPr>
        <p:blipFill>
          <a:blip r:embed="rId9" cstate="print">
            <a:lum bright="70000" contrast="-70000"/>
            <a:extLst>
              <a:ext uri="{28A0092B-C50C-407E-A947-70E740481C1C}">
                <a14:useLocalDpi xmlns:a14="http://schemas.microsoft.com/office/drawing/2010/main" val="0"/>
              </a:ext>
            </a:extLst>
          </a:blip>
          <a:srcRect/>
          <a:stretch>
            <a:fillRect/>
          </a:stretch>
        </p:blipFill>
        <p:spPr bwMode="auto">
          <a:xfrm>
            <a:off x="8475066" y="4965183"/>
            <a:ext cx="445312" cy="489273"/>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910" name="Text Placeholder 2">
            <a:extLst>
              <a:ext uri="{FF2B5EF4-FFF2-40B4-BE49-F238E27FC236}">
                <a16:creationId xmlns:a16="http://schemas.microsoft.com/office/drawing/2014/main" id="{F4FFC772-8B1B-AB41-3732-27ACCB7A821D}"/>
              </a:ext>
            </a:extLst>
          </p:cNvPr>
          <p:cNvSpPr txBox="1">
            <a:spLocks/>
          </p:cNvSpPr>
          <p:nvPr/>
        </p:nvSpPr>
        <p:spPr>
          <a:xfrm>
            <a:off x="4417360" y="4425923"/>
            <a:ext cx="5980254" cy="215444"/>
          </a:xfrm>
          <a:prstGeom prst="rect">
            <a:avLst/>
          </a:prstGeom>
        </p:spPr>
        <p:txBody>
          <a:bodyPr vert="horz" wrap="square" lIns="0" tIns="0" rIns="0" bIns="0" rtlCol="0" anchor="t">
            <a:spAutoFit/>
          </a:bodyPr>
          <a:lstStyle>
            <a:lvl1pPr marL="0" indent="0" algn="l" defTabSz="802020" rtl="0" eaLnBrk="1" latinLnBrk="0" hangingPunct="1">
              <a:lnSpc>
                <a:spcPct val="100000"/>
              </a:lnSpc>
              <a:spcBef>
                <a:spcPts val="439"/>
              </a:spcBef>
              <a:buFont typeface="Arial" panose="020B0604020202020204" pitchFamily="34" charset="0"/>
              <a:buNone/>
              <a:defRPr sz="1228" kern="1200">
                <a:solidFill>
                  <a:schemeClr val="tx1"/>
                </a:solidFill>
                <a:latin typeface="+mn-lt"/>
                <a:ea typeface="+mn-ea"/>
                <a:cs typeface="+mn-cs"/>
              </a:defRPr>
            </a:lvl1pPr>
            <a:lvl2pPr marL="158733" indent="-158733" algn="l" defTabSz="802020" rtl="0" eaLnBrk="1" latinLnBrk="0" hangingPunct="1">
              <a:lnSpc>
                <a:spcPct val="100000"/>
              </a:lnSpc>
              <a:spcBef>
                <a:spcPts val="439"/>
              </a:spcBef>
              <a:buFont typeface="Arial" panose="020B0604020202020204" pitchFamily="34" charset="0"/>
              <a:buChar char="•"/>
              <a:defRPr sz="1228" kern="1200">
                <a:solidFill>
                  <a:schemeClr val="tx1"/>
                </a:solidFill>
                <a:latin typeface="+mn-lt"/>
                <a:ea typeface="+mn-ea"/>
                <a:cs typeface="+mn-cs"/>
              </a:defRPr>
            </a:lvl2pPr>
            <a:lvl3pPr marL="313290" indent="-154556" algn="l" defTabSz="802020" rtl="0" eaLnBrk="1" latinLnBrk="0" hangingPunct="1">
              <a:lnSpc>
                <a:spcPct val="100000"/>
              </a:lnSpc>
              <a:spcBef>
                <a:spcPts val="439"/>
              </a:spcBef>
              <a:buFont typeface="Arial" panose="020B0604020202020204" pitchFamily="34" charset="0"/>
              <a:buChar char="•"/>
              <a:defRPr sz="1053" kern="1200">
                <a:solidFill>
                  <a:schemeClr val="tx1"/>
                </a:solidFill>
                <a:latin typeface="+mn-lt"/>
                <a:ea typeface="+mn-ea"/>
                <a:cs typeface="+mn-cs"/>
              </a:defRPr>
            </a:lvl3pPr>
            <a:lvl4pPr marL="472023" indent="-158733" algn="l" defTabSz="802020" rtl="0" eaLnBrk="1" latinLnBrk="0" hangingPunct="1">
              <a:lnSpc>
                <a:spcPct val="100000"/>
              </a:lnSpc>
              <a:spcBef>
                <a:spcPts val="439"/>
              </a:spcBef>
              <a:buFont typeface="Arial" panose="020B0604020202020204" pitchFamily="34" charset="0"/>
              <a:buChar char="•"/>
              <a:defRPr sz="1053" kern="1200">
                <a:solidFill>
                  <a:schemeClr val="tx1"/>
                </a:solidFill>
                <a:latin typeface="+mn-lt"/>
                <a:ea typeface="+mn-ea"/>
                <a:cs typeface="+mn-cs"/>
              </a:defRPr>
            </a:lvl4pPr>
            <a:lvl5pPr marL="472023" indent="-157341" algn="l" defTabSz="802020" rtl="0" eaLnBrk="1" latinLnBrk="0" hangingPunct="1">
              <a:lnSpc>
                <a:spcPct val="100000"/>
              </a:lnSpc>
              <a:spcBef>
                <a:spcPts val="439"/>
              </a:spcBef>
              <a:buFont typeface="Arial" panose="020B0604020202020204" pitchFamily="34" charset="0"/>
              <a:buChar char="•"/>
              <a:defRPr sz="1053" kern="1200">
                <a:solidFill>
                  <a:schemeClr val="tx1"/>
                </a:solidFill>
                <a:latin typeface="+mn-lt"/>
                <a:ea typeface="+mn-ea"/>
                <a:cs typeface="+mn-cs"/>
              </a:defRPr>
            </a:lvl5pPr>
            <a:lvl6pPr marL="2205556" indent="-200505" algn="l" defTabSz="802020"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6pPr>
            <a:lvl7pPr marL="2606566" indent="-200505" algn="l" defTabSz="802020"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7pPr>
            <a:lvl8pPr marL="3007576" indent="-200505" algn="l" defTabSz="802020"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8pPr>
            <a:lvl9pPr marL="3408586" indent="-200505" algn="l" defTabSz="802020"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9pPr>
          </a:lstStyle>
          <a:p>
            <a:r>
              <a:rPr lang="en-GB" sz="1400" dirty="0">
                <a:latin typeface="Sharp Sans Display No1 Semibold" pitchFamily="2" charset="0"/>
                <a:ea typeface="Sharp Sans Display No1 Semibold" pitchFamily="2" charset="0"/>
                <a:cs typeface="Sharp Sans Display No1 Semibold" pitchFamily="2" charset="0"/>
              </a:rPr>
              <a:t>A multi‑strategy </a:t>
            </a:r>
            <a:r>
              <a:rPr lang="en-GB" sz="1400" dirty="0">
                <a:solidFill>
                  <a:srgbClr val="000000"/>
                </a:solidFill>
                <a:latin typeface="Sharp Sans Display No1 Semibold" pitchFamily="2" charset="0"/>
                <a:ea typeface="Sharp Sans Display No1 Semibold" pitchFamily="2" charset="0"/>
                <a:cs typeface="Sharp Sans Display No1 Semibold" pitchFamily="2" charset="0"/>
              </a:rPr>
              <a:t>approach</a:t>
            </a:r>
            <a:r>
              <a:rPr lang="en-GB" sz="1400" dirty="0">
                <a:latin typeface="Sharp Sans Display No1 Semibold" pitchFamily="2" charset="0"/>
                <a:ea typeface="Sharp Sans Display No1 Semibold" pitchFamily="2" charset="0"/>
                <a:cs typeface="Sharp Sans Display No1 Semibold" pitchFamily="2" charset="0"/>
              </a:rPr>
              <a:t> that aims to strengthen portfolio outcomes</a:t>
            </a:r>
            <a:endParaRPr lang="en-GB" sz="1400" dirty="0">
              <a:latin typeface="Sharp Sans Display No1" pitchFamily="2" charset="0"/>
              <a:ea typeface="Sharp Sans Display No1" pitchFamily="2" charset="0"/>
              <a:cs typeface="Sharp Sans Display No1" pitchFamily="2" charset="0"/>
            </a:endParaRPr>
          </a:p>
        </p:txBody>
      </p:sp>
      <p:cxnSp>
        <p:nvCxnSpPr>
          <p:cNvPr id="942" name="Straight Connector 941">
            <a:extLst>
              <a:ext uri="{FF2B5EF4-FFF2-40B4-BE49-F238E27FC236}">
                <a16:creationId xmlns:a16="http://schemas.microsoft.com/office/drawing/2014/main" id="{9145693F-7DF3-B0C8-7A10-D76E9D89E105}"/>
              </a:ext>
            </a:extLst>
          </p:cNvPr>
          <p:cNvCxnSpPr>
            <a:cxnSpLocks/>
          </p:cNvCxnSpPr>
          <p:nvPr/>
        </p:nvCxnSpPr>
        <p:spPr>
          <a:xfrm flipH="1">
            <a:off x="5768429" y="1428815"/>
            <a:ext cx="355280" cy="0"/>
          </a:xfrm>
          <a:prstGeom prst="line">
            <a:avLst/>
          </a:prstGeom>
          <a:noFill/>
          <a:ln w="6350" cap="flat" cmpd="sng" algn="ctr">
            <a:solidFill>
              <a:srgbClr val="000000"/>
            </a:solidFill>
            <a:prstDash val="solid"/>
            <a:miter lim="800000"/>
            <a:tailEnd type="oval" w="sm" len="sm"/>
          </a:ln>
          <a:effectLst/>
        </p:spPr>
      </p:cxnSp>
      <p:cxnSp>
        <p:nvCxnSpPr>
          <p:cNvPr id="944" name="Straight Connector 943">
            <a:extLst>
              <a:ext uri="{FF2B5EF4-FFF2-40B4-BE49-F238E27FC236}">
                <a16:creationId xmlns:a16="http://schemas.microsoft.com/office/drawing/2014/main" id="{67D055A2-A8F5-62C6-7182-63F0A293E0EC}"/>
              </a:ext>
            </a:extLst>
          </p:cNvPr>
          <p:cNvCxnSpPr>
            <a:cxnSpLocks/>
          </p:cNvCxnSpPr>
          <p:nvPr/>
        </p:nvCxnSpPr>
        <p:spPr>
          <a:xfrm flipH="1">
            <a:off x="5958279" y="3071017"/>
            <a:ext cx="511183" cy="0"/>
          </a:xfrm>
          <a:prstGeom prst="line">
            <a:avLst/>
          </a:prstGeom>
          <a:noFill/>
          <a:ln w="6350" cap="flat" cmpd="sng" algn="ctr">
            <a:solidFill>
              <a:srgbClr val="000000"/>
            </a:solidFill>
            <a:prstDash val="solid"/>
            <a:miter lim="800000"/>
            <a:tailEnd type="oval" w="sm" len="sm"/>
          </a:ln>
          <a:effectLst/>
        </p:spPr>
      </p:cxnSp>
      <p:cxnSp>
        <p:nvCxnSpPr>
          <p:cNvPr id="1485" name="Straight Connector 1484">
            <a:extLst>
              <a:ext uri="{FF2B5EF4-FFF2-40B4-BE49-F238E27FC236}">
                <a16:creationId xmlns:a16="http://schemas.microsoft.com/office/drawing/2014/main" id="{870846B2-4ADC-CEC8-DDF3-5CC76DF68EB4}"/>
              </a:ext>
            </a:extLst>
          </p:cNvPr>
          <p:cNvCxnSpPr>
            <a:cxnSpLocks/>
          </p:cNvCxnSpPr>
          <p:nvPr/>
        </p:nvCxnSpPr>
        <p:spPr>
          <a:xfrm flipH="1">
            <a:off x="5463410" y="2198201"/>
            <a:ext cx="494869" cy="0"/>
          </a:xfrm>
          <a:prstGeom prst="line">
            <a:avLst/>
          </a:prstGeom>
          <a:noFill/>
          <a:ln w="6350" cap="flat" cmpd="sng" algn="ctr">
            <a:solidFill>
              <a:srgbClr val="000000"/>
            </a:solidFill>
            <a:prstDash val="solid"/>
            <a:miter lim="800000"/>
            <a:tailEnd type="oval" w="sm" len="sm"/>
          </a:ln>
          <a:effectLst/>
        </p:spPr>
      </p:cxnSp>
      <p:cxnSp>
        <p:nvCxnSpPr>
          <p:cNvPr id="1487" name="Straight Connector 1486">
            <a:extLst>
              <a:ext uri="{FF2B5EF4-FFF2-40B4-BE49-F238E27FC236}">
                <a16:creationId xmlns:a16="http://schemas.microsoft.com/office/drawing/2014/main" id="{1DD71CDF-5EE0-D888-A411-D1993BECC5E7}"/>
              </a:ext>
            </a:extLst>
          </p:cNvPr>
          <p:cNvCxnSpPr>
            <a:cxnSpLocks/>
          </p:cNvCxnSpPr>
          <p:nvPr/>
        </p:nvCxnSpPr>
        <p:spPr>
          <a:xfrm flipH="1" flipV="1">
            <a:off x="5675184" y="702777"/>
            <a:ext cx="1403906" cy="4123"/>
          </a:xfrm>
          <a:prstGeom prst="line">
            <a:avLst/>
          </a:prstGeom>
          <a:noFill/>
          <a:ln w="6350" cap="flat" cmpd="sng" algn="ctr">
            <a:solidFill>
              <a:srgbClr val="000000"/>
            </a:solidFill>
            <a:prstDash val="solid"/>
            <a:miter lim="800000"/>
            <a:tailEnd type="oval" w="sm" len="sm"/>
          </a:ln>
          <a:effectLst/>
        </p:spPr>
      </p:cxnSp>
      <p:cxnSp>
        <p:nvCxnSpPr>
          <p:cNvPr id="1490" name="Straight Connector 1489">
            <a:extLst>
              <a:ext uri="{FF2B5EF4-FFF2-40B4-BE49-F238E27FC236}">
                <a16:creationId xmlns:a16="http://schemas.microsoft.com/office/drawing/2014/main" id="{3EAE925F-9FB9-E5CE-BFBC-8EA9F2BF1985}"/>
              </a:ext>
            </a:extLst>
          </p:cNvPr>
          <p:cNvCxnSpPr>
            <a:cxnSpLocks/>
          </p:cNvCxnSpPr>
          <p:nvPr/>
        </p:nvCxnSpPr>
        <p:spPr>
          <a:xfrm>
            <a:off x="8146897" y="694532"/>
            <a:ext cx="735298" cy="0"/>
          </a:xfrm>
          <a:prstGeom prst="line">
            <a:avLst/>
          </a:prstGeom>
          <a:noFill/>
          <a:ln w="6350" cap="flat" cmpd="sng" algn="ctr">
            <a:solidFill>
              <a:srgbClr val="000000"/>
            </a:solidFill>
            <a:prstDash val="solid"/>
            <a:miter lim="800000"/>
            <a:tailEnd type="oval" w="sm" len="sm"/>
          </a:ln>
          <a:effectLst/>
        </p:spPr>
      </p:cxnSp>
      <p:cxnSp>
        <p:nvCxnSpPr>
          <p:cNvPr id="1492" name="Straight Connector 1491">
            <a:extLst>
              <a:ext uri="{FF2B5EF4-FFF2-40B4-BE49-F238E27FC236}">
                <a16:creationId xmlns:a16="http://schemas.microsoft.com/office/drawing/2014/main" id="{7BDFD2E3-DA77-34C7-2285-03F326B115A8}"/>
              </a:ext>
            </a:extLst>
          </p:cNvPr>
          <p:cNvCxnSpPr>
            <a:cxnSpLocks/>
          </p:cNvCxnSpPr>
          <p:nvPr/>
        </p:nvCxnSpPr>
        <p:spPr>
          <a:xfrm>
            <a:off x="8756839" y="2486025"/>
            <a:ext cx="224036" cy="0"/>
          </a:xfrm>
          <a:prstGeom prst="line">
            <a:avLst/>
          </a:prstGeom>
          <a:noFill/>
          <a:ln w="6350" cap="flat" cmpd="sng" algn="ctr">
            <a:solidFill>
              <a:srgbClr val="000000"/>
            </a:solidFill>
            <a:prstDash val="solid"/>
            <a:miter lim="800000"/>
            <a:tailEnd type="oval" w="sm" len="sm"/>
          </a:ln>
          <a:effectLst/>
        </p:spPr>
      </p:cxnSp>
      <p:cxnSp>
        <p:nvCxnSpPr>
          <p:cNvPr id="1494" name="Straight Connector 1493">
            <a:extLst>
              <a:ext uri="{FF2B5EF4-FFF2-40B4-BE49-F238E27FC236}">
                <a16:creationId xmlns:a16="http://schemas.microsoft.com/office/drawing/2014/main" id="{C4E3D7E7-197C-A4D8-162F-1721285DBF80}"/>
              </a:ext>
            </a:extLst>
          </p:cNvPr>
          <p:cNvCxnSpPr>
            <a:cxnSpLocks/>
          </p:cNvCxnSpPr>
          <p:nvPr/>
        </p:nvCxnSpPr>
        <p:spPr>
          <a:xfrm flipV="1">
            <a:off x="7081691" y="702777"/>
            <a:ext cx="0" cy="49301"/>
          </a:xfrm>
          <a:prstGeom prst="line">
            <a:avLst/>
          </a:prstGeom>
          <a:ln w="6350">
            <a:solidFill>
              <a:schemeClr val="tx1"/>
            </a:solidFill>
            <a:tailEnd type="none"/>
          </a:ln>
        </p:spPr>
        <p:style>
          <a:lnRef idx="2">
            <a:schemeClr val="accent1"/>
          </a:lnRef>
          <a:fillRef idx="0">
            <a:schemeClr val="accent1"/>
          </a:fillRef>
          <a:effectRef idx="1">
            <a:schemeClr val="accent1"/>
          </a:effectRef>
          <a:fontRef idx="minor">
            <a:schemeClr val="tx1"/>
          </a:fontRef>
        </p:style>
      </p:cxnSp>
      <p:cxnSp>
        <p:nvCxnSpPr>
          <p:cNvPr id="1497" name="Straight Connector 1496">
            <a:extLst>
              <a:ext uri="{FF2B5EF4-FFF2-40B4-BE49-F238E27FC236}">
                <a16:creationId xmlns:a16="http://schemas.microsoft.com/office/drawing/2014/main" id="{716D8ABD-FF62-DB30-17D6-6C0EE3D2CB49}"/>
              </a:ext>
            </a:extLst>
          </p:cNvPr>
          <p:cNvCxnSpPr>
            <a:cxnSpLocks/>
          </p:cNvCxnSpPr>
          <p:nvPr/>
        </p:nvCxnSpPr>
        <p:spPr>
          <a:xfrm flipV="1">
            <a:off x="8146897" y="694532"/>
            <a:ext cx="0" cy="191293"/>
          </a:xfrm>
          <a:prstGeom prst="line">
            <a:avLst/>
          </a:prstGeom>
          <a:ln w="6350">
            <a:solidFill>
              <a:schemeClr val="tx1"/>
            </a:solidFill>
            <a:tailEnd type="none"/>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0AE7C77E-EEFD-7F29-74BC-44F2E286AD19}"/>
              </a:ext>
            </a:extLst>
          </p:cNvPr>
          <p:cNvSpPr txBox="1"/>
          <p:nvPr/>
        </p:nvSpPr>
        <p:spPr>
          <a:xfrm>
            <a:off x="4421146" y="7046584"/>
            <a:ext cx="4622756" cy="230832"/>
          </a:xfrm>
          <a:prstGeom prst="rect">
            <a:avLst/>
          </a:prstGeom>
          <a:noFill/>
        </p:spPr>
        <p:txBody>
          <a:bodyPr wrap="square" rtlCol="0">
            <a:spAutoFit/>
          </a:bodyPr>
          <a:lstStyle/>
          <a:p>
            <a:r>
              <a:rPr lang="en-GB" sz="900" dirty="0">
                <a:latin typeface="Sharp Sans Display No1" pitchFamily="2" charset="0"/>
                <a:ea typeface="Sharp Sans Display No1" pitchFamily="2" charset="0"/>
                <a:cs typeface="Sharp Sans Display No1" pitchFamily="2" charset="0"/>
              </a:rPr>
              <a:t>*Figures may not add to 100% due to rounding.</a:t>
            </a:r>
          </a:p>
        </p:txBody>
      </p:sp>
    </p:spTree>
    <p:extLst>
      <p:ext uri="{BB962C8B-B14F-4D97-AF65-F5344CB8AC3E}">
        <p14:creationId xmlns:p14="http://schemas.microsoft.com/office/powerpoint/2010/main" val="834952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237379" y="277663"/>
            <a:ext cx="6062321" cy="6971396"/>
          </a:xfrm>
          <a:prstGeom prst="rect">
            <a:avLst/>
          </a:prstGeom>
        </p:spPr>
        <p:txBody>
          <a:bodyPr vert="horz" wrap="square" lIns="0" tIns="63500" rIns="0" bIns="0" rtlCol="0">
            <a:spAutoFit/>
          </a:bodyPr>
          <a:lstStyle/>
          <a:p>
            <a:pPr marL="12700" marR="0" lvl="0" indent="0" algn="just" defTabSz="914400" eaLnBrk="1" fontAlgn="auto" latinLnBrk="0" hangingPunct="1">
              <a:lnSpc>
                <a:spcPct val="100000"/>
              </a:lnSpc>
              <a:spcBef>
                <a:spcPts val="500"/>
              </a:spcBef>
              <a:spcAft>
                <a:spcPts val="0"/>
              </a:spcAft>
              <a:buClrTx/>
              <a:buSzTx/>
              <a:buFontTx/>
              <a:buNone/>
              <a:tabLst/>
              <a:defRPr/>
            </a:pPr>
            <a:r>
              <a:rPr kumimoji="0" lang="en-GB" sz="800" b="1"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Important</a:t>
            </a:r>
            <a:r>
              <a:rPr kumimoji="0" lang="en-GB" sz="800" b="1" i="0" u="none" strike="noStrike" kern="0" cap="none" spc="4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Information</a:t>
            </a:r>
            <a:endParaRPr kumimoji="0" lang="en-GB" sz="800" b="0" i="0" u="none" strike="noStrike" kern="0" cap="none" spc="0" normalizeH="0" baseline="0" noProof="0" dirty="0">
              <a:ln>
                <a:noFill/>
              </a:ln>
              <a:solidFill>
                <a:sysClr val="windowText" lastClr="000000"/>
              </a:solidFill>
              <a:effectLst/>
              <a:uLnTx/>
              <a:uFillTx/>
              <a:latin typeface="Sharp Sans Display No1" pitchFamily="2" charset="0"/>
              <a:ea typeface="Sharp Sans Display No1" pitchFamily="2" charset="0"/>
              <a:cs typeface="Sharp Sans Display No1" pitchFamily="2" charset="0"/>
            </a:endParaRPr>
          </a:p>
          <a:p>
            <a:pPr marL="12700" marR="0" lvl="0" indent="0" algn="just" defTabSz="914400" eaLnBrk="1" fontAlgn="auto" latinLnBrk="0" hangingPunct="1">
              <a:lnSpc>
                <a:spcPct val="100000"/>
              </a:lnSpc>
              <a:spcBef>
                <a:spcPts val="405"/>
              </a:spcBef>
              <a:spcAft>
                <a:spcPts val="0"/>
              </a:spcAft>
              <a:buClrTx/>
              <a:buSzTx/>
              <a:buFontTx/>
              <a:buNone/>
              <a:tabLst/>
              <a:defRPr/>
            </a:pPr>
            <a:r>
              <a:rPr kumimoji="0" lang="en-GB" sz="800" b="1"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For</a:t>
            </a:r>
            <a:r>
              <a:rPr kumimoji="0" lang="en-GB" sz="800" b="1" i="0" u="none" strike="noStrike" kern="0" cap="none" spc="-1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professional</a:t>
            </a:r>
            <a:r>
              <a:rPr kumimoji="0" lang="en-GB" sz="800" b="1" i="0" u="none" strike="noStrike" kern="0" cap="none" spc="-1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clients</a:t>
            </a:r>
            <a:r>
              <a:rPr kumimoji="0" lang="en-GB" sz="800" b="1"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only</a:t>
            </a:r>
            <a:r>
              <a:rPr kumimoji="0" lang="en-GB" sz="800" b="1" i="0" u="none" strike="noStrike" kern="0" cap="none" spc="-1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a:t>
            </a:r>
            <a:r>
              <a:rPr kumimoji="0" lang="en-GB" sz="800" b="1" i="0" u="none" strike="noStrike" kern="0" cap="none" spc="-1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Not</a:t>
            </a:r>
            <a:r>
              <a:rPr kumimoji="0" lang="en-GB" sz="800" b="1"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for</a:t>
            </a:r>
            <a:r>
              <a:rPr kumimoji="0" lang="en-GB" sz="800" b="1" i="0" u="none" strike="noStrike" kern="0" cap="none" spc="-1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public</a:t>
            </a:r>
            <a:r>
              <a:rPr kumimoji="0" lang="en-GB" sz="800" b="1"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distribution.</a:t>
            </a:r>
            <a:endParaRPr kumimoji="0" lang="en-GB" sz="800" b="0" i="0" u="none" strike="noStrike" kern="0" cap="none" spc="0" normalizeH="0" baseline="0" noProof="0" dirty="0">
              <a:ln>
                <a:noFill/>
              </a:ln>
              <a:solidFill>
                <a:sysClr val="windowText" lastClr="000000"/>
              </a:solidFill>
              <a:effectLst/>
              <a:uLnTx/>
              <a:uFillTx/>
              <a:latin typeface="Sharp Sans Display No1" pitchFamily="2" charset="0"/>
              <a:ea typeface="Sharp Sans Display No1" pitchFamily="2" charset="0"/>
              <a:cs typeface="Sharp Sans Display No1" pitchFamily="2" charset="0"/>
            </a:endParaRPr>
          </a:p>
          <a:p>
            <a:pPr marL="12700" marR="2162810" lvl="0" indent="0" algn="just" defTabSz="914400" eaLnBrk="1" fontAlgn="auto" latinLnBrk="0" hangingPunct="1">
              <a:lnSpc>
                <a:spcPct val="111100"/>
              </a:lnSpc>
              <a:spcBef>
                <a:spcPts val="565"/>
              </a:spcBef>
              <a:spcAft>
                <a:spcPts val="0"/>
              </a:spcAft>
              <a:buClrTx/>
              <a:buSzTx/>
              <a:buFontTx/>
              <a:buNone/>
              <a:tabLst/>
              <a:defRPr/>
            </a:pPr>
            <a:r>
              <a:rPr kumimoji="0" lang="en-GB" sz="800" b="1"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Past</a:t>
            </a:r>
            <a:r>
              <a:rPr kumimoji="0" lang="en-GB" sz="800" b="1"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performance </a:t>
            </a:r>
            <a:r>
              <a:rPr kumimoji="0" lang="en-GB" sz="800" b="1"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is</a:t>
            </a:r>
            <a:r>
              <a:rPr kumimoji="0" lang="en-GB" sz="800" b="1"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not</a:t>
            </a:r>
            <a:r>
              <a:rPr kumimoji="0" lang="en-GB" sz="800" b="1" i="0" u="none" strike="noStrike" kern="0" cap="none" spc="-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a</a:t>
            </a:r>
            <a:r>
              <a:rPr kumimoji="0" lang="en-GB" sz="800" b="1"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guide</a:t>
            </a:r>
            <a:r>
              <a:rPr kumimoji="0" lang="en-GB" sz="800" b="1"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to</a:t>
            </a:r>
            <a:r>
              <a:rPr kumimoji="0" lang="en-GB" sz="800" b="1" i="0" u="none" strike="noStrike" kern="0" cap="none" spc="-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future </a:t>
            </a:r>
            <a:r>
              <a:rPr kumimoji="0" lang="en-GB" sz="800" b="1"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results.</a:t>
            </a:r>
            <a:r>
              <a:rPr kumimoji="0" lang="en-GB" sz="800" b="1"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The</a:t>
            </a:r>
            <a:r>
              <a:rPr kumimoji="0" lang="en-GB" sz="800" b="1"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value</a:t>
            </a:r>
            <a:r>
              <a:rPr kumimoji="0" lang="en-GB" sz="800" b="1" i="0" u="none" strike="noStrike" kern="0" cap="none" spc="-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2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of</a:t>
            </a:r>
            <a:r>
              <a:rPr kumimoji="0" lang="en-GB" sz="800" b="1" i="0" u="none" strike="noStrike" kern="0" cap="none" spc="50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investments, </a:t>
            </a:r>
            <a:r>
              <a:rPr kumimoji="0" lang="en-GB" sz="800" b="1"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and</a:t>
            </a:r>
            <a:r>
              <a:rPr kumimoji="0" lang="en-GB" sz="800" b="1" i="0" u="none" strike="noStrike" kern="0" cap="none" spc="-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the</a:t>
            </a:r>
            <a:r>
              <a:rPr kumimoji="0" lang="en-GB" sz="800" b="1" i="0" u="none" strike="noStrike" kern="0" cap="none" spc="-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income</a:t>
            </a:r>
            <a:r>
              <a:rPr kumimoji="0" lang="en-GB" sz="800" b="1"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from</a:t>
            </a:r>
            <a:r>
              <a:rPr kumimoji="0" lang="en-GB" sz="800" b="1" i="0" u="none" strike="noStrike" kern="0" cap="none" spc="-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them,</a:t>
            </a:r>
            <a:r>
              <a:rPr kumimoji="0" lang="en-GB" sz="800" b="1" i="0" u="none" strike="noStrike" kern="0" cap="none" spc="-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can</a:t>
            </a:r>
            <a:r>
              <a:rPr kumimoji="0" lang="en-GB" sz="800" b="1"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go</a:t>
            </a:r>
            <a:r>
              <a:rPr kumimoji="0" lang="en-GB" sz="800" b="1" i="0" u="none" strike="noStrike" kern="0" cap="none" spc="-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down</a:t>
            </a:r>
            <a:r>
              <a:rPr kumimoji="0" lang="en-GB" sz="800" b="1" i="0" u="none" strike="noStrike" kern="0" cap="none" spc="-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as</a:t>
            </a:r>
            <a:r>
              <a:rPr kumimoji="0" lang="en-GB" sz="800" b="1"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well</a:t>
            </a:r>
            <a:r>
              <a:rPr kumimoji="0" lang="en-GB" sz="800" b="1" i="0" u="none" strike="noStrike" kern="0" cap="none" spc="50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as</a:t>
            </a:r>
            <a:r>
              <a:rPr kumimoji="0" lang="en-GB" sz="800" b="1" i="0" u="none" strike="noStrike" kern="0" cap="none" spc="-1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up</a:t>
            </a:r>
            <a:r>
              <a:rPr kumimoji="0" lang="en-GB" sz="800" b="1"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and</a:t>
            </a:r>
            <a:r>
              <a:rPr kumimoji="0" lang="en-GB" sz="800" b="1" i="0" u="none" strike="noStrike" kern="0" cap="none" spc="-1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clients</a:t>
            </a:r>
            <a:r>
              <a:rPr kumimoji="0" lang="en-GB" sz="800" b="1"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may</a:t>
            </a:r>
            <a:r>
              <a:rPr kumimoji="0" lang="en-GB" sz="800" b="1"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get</a:t>
            </a:r>
            <a:r>
              <a:rPr kumimoji="0" lang="en-GB" sz="800" b="1" i="0" u="none" strike="noStrike" kern="0" cap="none" spc="-1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back</a:t>
            </a:r>
            <a:r>
              <a:rPr kumimoji="0" lang="en-GB" sz="800" b="1"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less</a:t>
            </a:r>
            <a:r>
              <a:rPr kumimoji="0" lang="en-GB" sz="800" b="1" i="0" u="none" strike="noStrike" kern="0" cap="none" spc="-1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than</a:t>
            </a:r>
            <a:r>
              <a:rPr kumimoji="0" lang="en-GB" sz="800" b="1"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the</a:t>
            </a:r>
            <a:r>
              <a:rPr kumimoji="0" lang="en-GB" sz="800" b="1"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amount</a:t>
            </a:r>
            <a:r>
              <a:rPr kumimoji="0" lang="en-GB" sz="800" b="1" i="0" u="none" strike="noStrike" kern="0" cap="none" spc="-1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invested.</a:t>
            </a:r>
            <a:endParaRPr kumimoji="0" lang="en-GB" sz="800" b="0" i="0" u="none" strike="noStrike" kern="0" cap="none" spc="0" normalizeH="0" baseline="0" noProof="0" dirty="0">
              <a:ln>
                <a:noFill/>
              </a:ln>
              <a:solidFill>
                <a:sysClr val="windowText" lastClr="000000"/>
              </a:solidFill>
              <a:effectLst/>
              <a:uLnTx/>
              <a:uFillTx/>
              <a:latin typeface="Sharp Sans Display No1" pitchFamily="2" charset="0"/>
              <a:ea typeface="Sharp Sans Display No1" pitchFamily="2" charset="0"/>
              <a:cs typeface="Sharp Sans Display No1" pitchFamily="2" charset="0"/>
            </a:endParaRPr>
          </a:p>
          <a:p>
            <a:pPr marL="12700" marR="2000885" lvl="0" indent="0" algn="l" defTabSz="914400" eaLnBrk="1" fontAlgn="auto" latinLnBrk="0" hangingPunct="1">
              <a:lnSpc>
                <a:spcPct val="111100"/>
              </a:lnSpc>
              <a:spcBef>
                <a:spcPts val="565"/>
              </a:spcBef>
              <a:spcAft>
                <a:spcPts val="0"/>
              </a:spcAft>
              <a:buClrTx/>
              <a:buSzTx/>
              <a:buFontTx/>
              <a:buNone/>
              <a:tabLst/>
              <a:defRPr/>
            </a:pPr>
            <a:r>
              <a:rPr kumimoji="0" lang="en-GB" sz="800" b="0"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The</a:t>
            </a:r>
            <a:r>
              <a:rPr kumimoji="0" lang="en-GB" sz="800" b="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fund</a:t>
            </a:r>
            <a:r>
              <a:rPr kumimoji="0" lang="en-GB" sz="800" b="0" i="0" u="none" strike="noStrike" kern="0" cap="none" spc="-1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is</a:t>
            </a:r>
            <a:r>
              <a:rPr kumimoji="0" lang="en-GB" sz="800" b="0" i="0" u="none" strike="noStrike" kern="0" cap="none" spc="-1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an</a:t>
            </a:r>
            <a:r>
              <a:rPr kumimoji="0" lang="en-GB" sz="800" b="0" i="0" u="none" strike="noStrike" kern="0" cap="none" spc="-1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umbrella</a:t>
            </a:r>
            <a:r>
              <a:rPr kumimoji="0" lang="en-GB" sz="800" b="0" i="0" u="none" strike="noStrike" kern="0" cap="none" spc="-1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fund</a:t>
            </a:r>
            <a:r>
              <a:rPr kumimoji="0" lang="en-GB" sz="800" b="0" i="0" u="none" strike="noStrike" kern="0" cap="none" spc="-1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with</a:t>
            </a:r>
            <a:r>
              <a:rPr kumimoji="0" lang="en-GB" sz="800" b="0" i="0" u="none" strike="noStrike" kern="0" cap="none" spc="-1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segregated </a:t>
            </a:r>
            <a:r>
              <a:rPr kumimoji="0" lang="en-GB" sz="800" b="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liability</a:t>
            </a:r>
            <a:r>
              <a:rPr kumimoji="0" lang="en-GB" sz="800" b="0" i="0" u="none" strike="noStrike" kern="0" cap="none" spc="-1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between</a:t>
            </a:r>
            <a:r>
              <a:rPr kumimoji="0" lang="en-GB" sz="800" b="0" i="0" u="none" strike="noStrike" kern="0" cap="none" spc="50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2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sub-</a:t>
            </a:r>
            <a:r>
              <a:rPr kumimoji="0" lang="en-GB" sz="800" b="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funds</a:t>
            </a:r>
            <a:r>
              <a:rPr kumimoji="0" lang="en-GB" sz="800" b="0"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2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incorporated</a:t>
            </a:r>
            <a:r>
              <a:rPr kumimoji="0" lang="en-GB" sz="800" b="0"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as an </a:t>
            </a:r>
            <a:r>
              <a:rPr kumimoji="0" lang="en-GB" sz="800" b="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Irish</a:t>
            </a:r>
            <a:r>
              <a:rPr kumimoji="0" lang="en-GB" sz="800" b="0"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collective</a:t>
            </a:r>
            <a:r>
              <a:rPr kumimoji="0" lang="en-GB" sz="800" b="0"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asset-management</a:t>
            </a:r>
            <a:r>
              <a:rPr lang="en-GB" sz="800" spc="500" dirty="0">
                <a:solidFill>
                  <a:srgbClr val="00050F"/>
                </a:solidFill>
                <a:latin typeface="Sharp Sans Display No1" pitchFamily="2" charset="0"/>
                <a:ea typeface="Sharp Sans Display No1" pitchFamily="2" charset="0"/>
                <a:cs typeface="Sharp Sans Display No1" pitchFamily="2" charset="0"/>
              </a:rPr>
              <a:t> </a:t>
            </a:r>
            <a:r>
              <a:rPr kumimoji="0" lang="en-GB" sz="800" b="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vehicle with </a:t>
            </a:r>
            <a:r>
              <a:rPr kumimoji="0" lang="en-GB" sz="800" b="0" i="0" u="none" strike="noStrike" kern="0" cap="none" spc="-2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registered</a:t>
            </a:r>
            <a:r>
              <a:rPr kumimoji="0" lang="en-GB" sz="800" b="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number</a:t>
            </a:r>
            <a:r>
              <a:rPr kumimoji="0" lang="en-GB" sz="800" b="0" i="0" u="none" strike="noStrike" kern="0" cap="none" spc="-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C46640 </a:t>
            </a:r>
            <a:r>
              <a:rPr kumimoji="0" lang="en-GB" sz="800" b="0"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and</a:t>
            </a:r>
            <a:r>
              <a:rPr kumimoji="0" lang="en-GB" sz="800" b="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authorised</a:t>
            </a:r>
            <a:r>
              <a:rPr kumimoji="0" lang="en-GB" sz="800" b="0" i="0" u="none" strike="noStrike" kern="0" cap="none" spc="-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by</a:t>
            </a:r>
            <a:r>
              <a:rPr kumimoji="0" lang="en-GB" sz="800" b="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2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Carne Global Fund Managers (Ireland) Limited. </a:t>
            </a:r>
            <a:r>
              <a:rPr kumimoji="0" lang="en-GB" sz="800" b="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The</a:t>
            </a:r>
            <a:r>
              <a:rPr kumimoji="0" lang="en-GB" sz="800" b="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4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ICAV</a:t>
            </a:r>
            <a:r>
              <a:rPr kumimoji="0" lang="en-GB" sz="800" b="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is</a:t>
            </a:r>
            <a:r>
              <a:rPr kumimoji="0" lang="en-GB" sz="800" b="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a</a:t>
            </a:r>
            <a:r>
              <a:rPr kumimoji="0" lang="en-GB" sz="800" b="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qualifying </a:t>
            </a:r>
            <a:r>
              <a:rPr kumimoji="0" lang="en-GB" sz="800" b="0" i="0" u="none" strike="noStrike" kern="0" cap="none" spc="-2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investor</a:t>
            </a:r>
            <a:r>
              <a:rPr kumimoji="0" lang="en-GB" sz="800" b="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alternative</a:t>
            </a:r>
            <a:r>
              <a:rPr kumimoji="0" lang="en-GB" sz="800" b="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investment</a:t>
            </a:r>
            <a:r>
              <a:rPr kumimoji="0" lang="en-GB" sz="800" b="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fund </a:t>
            </a:r>
            <a:r>
              <a:rPr kumimoji="0" lang="en-GB" sz="800" b="0" i="0" u="none" strike="noStrike" kern="0" cap="none" spc="-3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for</a:t>
            </a:r>
            <a:r>
              <a:rPr kumimoji="0" lang="en-GB" sz="800" b="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the</a:t>
            </a:r>
            <a:r>
              <a:rPr kumimoji="0" lang="en-GB" sz="800" b="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purposes</a:t>
            </a:r>
            <a:r>
              <a:rPr kumimoji="0" lang="en-GB" sz="800" b="0" i="0" u="none" strike="noStrike" kern="0" cap="none" spc="50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of AIFMD </a:t>
            </a:r>
            <a:r>
              <a:rPr kumimoji="0" lang="en-GB" sz="800" b="0"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and</a:t>
            </a:r>
            <a:r>
              <a:rPr kumimoji="0" lang="en-GB" sz="800" b="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has</a:t>
            </a:r>
            <a:r>
              <a:rPr kumimoji="0" lang="en-GB" sz="800" b="0" i="0" u="none" strike="noStrike" kern="0" cap="none" spc="-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appointed</a:t>
            </a:r>
            <a:r>
              <a:rPr kumimoji="0" lang="en-GB" sz="800" b="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Carne Global Fund Managers (Ireland) </a:t>
            </a:r>
            <a:r>
              <a:rPr kumimoji="0" lang="en-GB" sz="800" b="0" i="0" u="none" strike="noStrike" kern="0" cap="none" spc="-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to</a:t>
            </a:r>
            <a:r>
              <a:rPr kumimoji="0" lang="en-GB" sz="800" b="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be</a:t>
            </a:r>
            <a:r>
              <a:rPr kumimoji="0" lang="en-GB" sz="800" b="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its</a:t>
            </a:r>
            <a:r>
              <a:rPr kumimoji="0" lang="en-GB" sz="800" b="0" i="0" u="none" strike="noStrike" kern="0" cap="none" spc="-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AIFM. </a:t>
            </a:r>
            <a:r>
              <a:rPr kumimoji="0" lang="en-GB" sz="800" b="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Shares</a:t>
            </a:r>
            <a:r>
              <a:rPr kumimoji="0" lang="en-GB" sz="800" b="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2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in</a:t>
            </a:r>
            <a:r>
              <a:rPr kumimoji="0" lang="en-GB" sz="800" b="0" i="0" u="none" strike="noStrike" kern="0" cap="none" spc="50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the</a:t>
            </a:r>
            <a:r>
              <a:rPr kumimoji="0" lang="en-GB" sz="800" b="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4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ICAV</a:t>
            </a:r>
            <a:r>
              <a:rPr kumimoji="0" lang="en-GB" sz="800" b="0" i="0" u="none" strike="noStrike" kern="0" cap="none" spc="-1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are</a:t>
            </a:r>
            <a:r>
              <a:rPr kumimoji="0" lang="en-GB" sz="800" b="0" i="0" u="none" strike="noStrike" kern="0" cap="none" spc="-1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3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offered</a:t>
            </a:r>
            <a:r>
              <a:rPr kumimoji="0" lang="en-GB" sz="800" b="0" i="0" u="none" strike="noStrike" kern="0" cap="none" spc="-1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only</a:t>
            </a:r>
            <a:r>
              <a:rPr kumimoji="0" lang="en-GB" sz="800" b="0" i="0" u="none" strike="noStrike" kern="0" cap="none" spc="-1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on</a:t>
            </a:r>
            <a:r>
              <a:rPr kumimoji="0" lang="en-GB" sz="800" b="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the</a:t>
            </a:r>
            <a:r>
              <a:rPr kumimoji="0" lang="en-GB" sz="800" b="0" i="0" u="none" strike="noStrike" kern="0" cap="none" spc="-1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basis</a:t>
            </a:r>
            <a:r>
              <a:rPr kumimoji="0" lang="en-GB" sz="800" b="0" i="0" u="none" strike="noStrike" kern="0" cap="none" spc="-1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of</a:t>
            </a:r>
            <a:r>
              <a:rPr kumimoji="0" lang="en-GB" sz="800" b="0" i="0" u="none" strike="noStrike" kern="0" cap="none" spc="-1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the</a:t>
            </a:r>
            <a:r>
              <a:rPr kumimoji="0" lang="en-GB" sz="800" b="0" i="0" u="none" strike="noStrike" kern="0" cap="none" spc="-1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2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information</a:t>
            </a:r>
            <a:r>
              <a:rPr kumimoji="0" lang="en-GB" sz="800" b="0" i="0" u="none" strike="noStrike" kern="0" cap="none" spc="-1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contained </a:t>
            </a:r>
            <a:r>
              <a:rPr kumimoji="0" lang="en-GB" sz="800" b="0"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in</a:t>
            </a:r>
            <a:r>
              <a:rPr kumimoji="0" lang="en-GB" sz="800" b="0" i="0" u="none" strike="noStrike" kern="0" cap="none" spc="-1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this</a:t>
            </a:r>
            <a:r>
              <a:rPr kumimoji="0" lang="en-GB" sz="800" b="0" i="0" u="none" strike="noStrike" kern="0" cap="none" spc="-1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Prospectus,</a:t>
            </a:r>
            <a:r>
              <a:rPr kumimoji="0" lang="en-GB" sz="800" b="0" i="0" u="none" strike="noStrike" kern="0" cap="none" spc="-1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the</a:t>
            </a:r>
            <a:r>
              <a:rPr kumimoji="0" lang="en-GB" sz="800" b="0" i="0" u="none" strike="noStrike" kern="0" cap="none" spc="-1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Supplement</a:t>
            </a:r>
            <a:r>
              <a:rPr kumimoji="0" lang="en-GB" sz="800" b="0" i="0" u="none" strike="noStrike" kern="0" cap="none" spc="50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3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for</a:t>
            </a:r>
            <a:r>
              <a:rPr kumimoji="0" lang="en-GB" sz="800" b="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the</a:t>
            </a:r>
            <a:r>
              <a:rPr kumimoji="0" lang="en-GB" sz="800" b="0" i="0" u="none" strike="noStrike" kern="0" cap="none" spc="-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2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relevant</a:t>
            </a:r>
            <a:r>
              <a:rPr kumimoji="0" lang="en-GB" sz="800" b="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Fund</a:t>
            </a:r>
            <a:r>
              <a:rPr kumimoji="0" lang="en-GB" sz="800" b="0" i="0" u="none" strike="noStrike" kern="0" cap="none" spc="-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and,</a:t>
            </a:r>
            <a:r>
              <a:rPr kumimoji="0" lang="en-GB" sz="800" b="0" i="0" u="none" strike="noStrike" kern="0" cap="none" spc="-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after</a:t>
            </a:r>
            <a:r>
              <a:rPr kumimoji="0" lang="en-GB" sz="800" b="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publication,</a:t>
            </a:r>
            <a:r>
              <a:rPr kumimoji="0" lang="en-GB" sz="800" b="0" i="0" u="none" strike="noStrike" kern="0" cap="none" spc="-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the</a:t>
            </a:r>
            <a:r>
              <a:rPr kumimoji="0" lang="en-GB" sz="800" b="0" i="0" u="none" strike="noStrike" kern="0" cap="none" spc="-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3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ICAV’s</a:t>
            </a:r>
            <a:r>
              <a:rPr kumimoji="0" lang="en-GB" sz="800" b="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latest</a:t>
            </a:r>
            <a:r>
              <a:rPr kumimoji="0" lang="en-GB" sz="800" b="0" i="0" u="none" strike="noStrike" kern="0" cap="none" spc="-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audited</a:t>
            </a:r>
            <a:r>
              <a:rPr kumimoji="0" lang="en-GB" sz="800" b="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annual</a:t>
            </a:r>
            <a:r>
              <a:rPr kumimoji="0" lang="en-GB" sz="800" b="0" i="0" u="none" strike="noStrike" kern="0" cap="none" spc="-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accounts.</a:t>
            </a:r>
            <a:endParaRPr kumimoji="0" lang="en-GB" sz="800" b="0" i="0" u="none" strike="noStrike" kern="0" cap="none" spc="0" normalizeH="0" baseline="0" noProof="0" dirty="0">
              <a:ln>
                <a:noFill/>
              </a:ln>
              <a:solidFill>
                <a:sysClr val="windowText" lastClr="000000"/>
              </a:solidFill>
              <a:effectLst/>
              <a:uLnTx/>
              <a:uFillTx/>
              <a:latin typeface="Sharp Sans Display No1" pitchFamily="2" charset="0"/>
              <a:ea typeface="Sharp Sans Display No1" pitchFamily="2" charset="0"/>
              <a:cs typeface="Sharp Sans Display No1" pitchFamily="2" charset="0"/>
            </a:endParaRPr>
          </a:p>
          <a:p>
            <a:pPr marL="12700" marR="118745" lvl="0" indent="0" defTabSz="914400" eaLnBrk="1" fontAlgn="auto" latinLnBrk="0" hangingPunct="1">
              <a:lnSpc>
                <a:spcPct val="111100"/>
              </a:lnSpc>
              <a:spcBef>
                <a:spcPts val="565"/>
              </a:spcBef>
              <a:spcAft>
                <a:spcPts val="0"/>
              </a:spcAft>
              <a:buClrTx/>
              <a:buSzTx/>
              <a:buFontTx/>
              <a:buNone/>
              <a:tabLst/>
              <a:defRPr/>
            </a:pPr>
            <a:r>
              <a:rPr kumimoji="0" lang="en-GB" sz="800" b="0"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The information contained in this marketing document should not be considered as an offer, investment recommendation or solicitation, to deal in the shares of any securities or financial instruments. It is not intended for distribution or use by any person or entity who is a citizen or resident of or located in any jurisdiction where such distribution, publication or use would be prohibited. No information, opinions or data in this document constitute investment, legal, tax or other advice and are not to be relied upon in making an investment or other decision. The tax treatment depends on the individual circumstances of each client and may be subject to change in the future. Subscriptions for shares in the fund may only be made on the basis of the latest Prospectus which can be obtained free of charge upon request or from aberdeeninvestments.com.</a:t>
            </a:r>
            <a:br>
              <a:rPr kumimoji="0" lang="en-GB" sz="800" b="0"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br>
            <a:r>
              <a:rPr kumimoji="0" lang="en-GB" sz="800" b="0"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Any data contained herein which is attributed to a third party ("Third Party Data") is the property of (a) third party supplier(s) (the “Owner”) and is licensed for use by Aberdeen Group plc. Third Party Data may not be copied or distributed. Third Party Data is provided “as is” and is not warranted to be accurate, complete or timely. To the extent permitted by applicable law, none of the Owner, Aberdeen Group plc or any other third party (including any third party involved in providing and/or compiling Third Party Data) shall have any liability for Third Party Data or for any use made of Third Party Data. Neither the Owner nor any other third party sponsors, endorses or promotes the fund or product to which Third Party Data relates.</a:t>
            </a:r>
          </a:p>
          <a:p>
            <a:pPr marL="12700" marR="60325" lvl="0" indent="0" defTabSz="914400" eaLnBrk="1" fontAlgn="auto" latinLnBrk="0" hangingPunct="1">
              <a:lnSpc>
                <a:spcPct val="111100"/>
              </a:lnSpc>
              <a:spcBef>
                <a:spcPts val="570"/>
              </a:spcBef>
              <a:spcAft>
                <a:spcPts val="0"/>
              </a:spcAft>
              <a:buClrTx/>
              <a:buSzTx/>
              <a:buFontTx/>
              <a:buNone/>
              <a:tabLst/>
              <a:defRPr/>
            </a:pPr>
            <a:r>
              <a:rPr kumimoji="0" lang="en-GB" sz="80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Subscriptions </a:t>
            </a:r>
            <a:r>
              <a:rPr kumimoji="0" lang="en-GB" sz="800" i="0" u="none" strike="noStrike" kern="0" cap="none" spc="-3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for</a:t>
            </a:r>
            <a:r>
              <a:rPr kumimoji="0" lang="en-GB" sz="80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shares </a:t>
            </a:r>
            <a:r>
              <a:rPr kumimoji="0" lang="en-GB" sz="800"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in</a:t>
            </a:r>
            <a:r>
              <a:rPr kumimoji="0" lang="en-GB" sz="80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the</a:t>
            </a:r>
            <a:r>
              <a:rPr kumimoji="0" lang="en-GB" sz="80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fund</a:t>
            </a:r>
            <a:r>
              <a:rPr kumimoji="0" lang="en-GB" sz="800" i="0" u="none" strike="noStrike" kern="0" cap="none" spc="-1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may</a:t>
            </a:r>
            <a:r>
              <a:rPr kumimoji="0" lang="en-GB" sz="80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only</a:t>
            </a:r>
            <a:r>
              <a:rPr kumimoji="0" lang="en-GB" sz="80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be</a:t>
            </a:r>
            <a:r>
              <a:rPr kumimoji="0" lang="en-GB" sz="80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made</a:t>
            </a:r>
            <a:r>
              <a:rPr kumimoji="0" lang="en-GB" sz="80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on</a:t>
            </a:r>
            <a:r>
              <a:rPr kumimoji="0" lang="en-GB" sz="80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the</a:t>
            </a:r>
            <a:r>
              <a:rPr kumimoji="0" lang="en-GB" sz="800" i="0" u="none" strike="noStrike" kern="0" cap="none" spc="-1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basis</a:t>
            </a:r>
            <a:r>
              <a:rPr kumimoji="0" lang="en-GB" sz="80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of</a:t>
            </a:r>
            <a:r>
              <a:rPr kumimoji="0" lang="en-GB" sz="80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the</a:t>
            </a:r>
            <a:r>
              <a:rPr kumimoji="0" lang="en-GB" sz="80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latest Prospectus </a:t>
            </a:r>
            <a:r>
              <a:rPr kumimoji="0" lang="en-GB" sz="80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which</a:t>
            </a:r>
            <a:r>
              <a:rPr kumimoji="0" lang="en-GB" sz="800" i="0" u="none" strike="noStrike" kern="0" cap="none" spc="-1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i="0" u="none" strike="noStrike" kern="0" cap="none" spc="-2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can</a:t>
            </a:r>
            <a:r>
              <a:rPr kumimoji="0" lang="en-GB" sz="800" i="0" u="none" strike="noStrike" kern="0" cap="none" spc="50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be</a:t>
            </a:r>
            <a:r>
              <a:rPr kumimoji="0" lang="en-GB" sz="800" i="0" u="none" strike="noStrike" kern="0" cap="none" spc="-1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obtained</a:t>
            </a:r>
            <a:r>
              <a:rPr kumimoji="0" lang="en-GB" sz="800" i="0" u="none" strike="noStrike" kern="0" cap="none" spc="-1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free</a:t>
            </a:r>
            <a:r>
              <a:rPr kumimoji="0" lang="en-GB" sz="800" i="0" u="none" strike="noStrike" kern="0" cap="none" spc="-1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of </a:t>
            </a:r>
            <a:r>
              <a:rPr kumimoji="0" lang="en-GB" sz="80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charge</a:t>
            </a:r>
            <a:r>
              <a:rPr kumimoji="0" lang="en-GB" sz="800" i="0" u="none" strike="noStrike" kern="0" cap="none" spc="-1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upon</a:t>
            </a:r>
            <a:r>
              <a:rPr kumimoji="0" lang="en-GB" sz="800" i="0" u="none" strike="noStrike" kern="0" cap="none" spc="-1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i="0" u="none" strike="noStrike" kern="0" cap="none" spc="-2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request</a:t>
            </a:r>
            <a:r>
              <a:rPr kumimoji="0" lang="en-GB" sz="80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or</a:t>
            </a:r>
            <a:r>
              <a:rPr kumimoji="0" lang="en-GB" sz="800" i="0" u="none" strike="noStrike" kern="0" cap="none" spc="-1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i="0" u="none" strike="noStrike" kern="0" cap="none" spc="-2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from</a:t>
            </a:r>
            <a:r>
              <a:rPr kumimoji="0" lang="en-GB" sz="800" i="0" u="none" strike="noStrike" kern="0" cap="none" spc="-1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aberdeeninvestments.com.</a:t>
            </a:r>
            <a:endParaRPr kumimoji="0" lang="en-GB" sz="800" b="1" i="0" u="none" strike="noStrike" kern="0" cap="none" spc="0" normalizeH="0" baseline="0" noProof="0" dirty="0">
              <a:ln>
                <a:noFill/>
              </a:ln>
              <a:solidFill>
                <a:sysClr val="windowText" lastClr="000000"/>
              </a:solidFill>
              <a:effectLst/>
              <a:uLnTx/>
              <a:uFillTx/>
              <a:latin typeface="Sharp Sans Display No1" pitchFamily="2" charset="0"/>
              <a:ea typeface="Sharp Sans Display No1" pitchFamily="2" charset="0"/>
              <a:cs typeface="Sharp Sans Display No1" pitchFamily="2" charset="0"/>
            </a:endParaRPr>
          </a:p>
          <a:p>
            <a:pPr marR="52069" lvl="0" indent="0" defTabSz="914400" eaLnBrk="1" fontAlgn="auto" latinLnBrk="0" hangingPunct="1">
              <a:lnSpc>
                <a:spcPct val="111100"/>
              </a:lnSpc>
              <a:spcAft>
                <a:spcPts val="0"/>
              </a:spcAft>
              <a:buClrTx/>
              <a:buSzTx/>
              <a:buFontTx/>
              <a:buNone/>
              <a:tabLst/>
              <a:defRPr/>
            </a:pPr>
            <a:r>
              <a:rPr kumimoji="0" lang="en-GB" sz="800" b="1"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United Kingdom (UK)</a:t>
            </a:r>
            <a:r>
              <a:rPr kumimoji="0" lang="en-GB" sz="80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a:t>
            </a:r>
            <a:r>
              <a:rPr kumimoji="0" lang="en-GB" sz="800" b="1"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Issued by </a:t>
            </a:r>
            <a:r>
              <a:rPr kumimoji="0" lang="en-GB" sz="800" i="0" u="none" strike="noStrike" kern="0" cap="none" spc="-20" normalizeH="0" baseline="0" noProof="0" dirty="0" err="1">
                <a:ln>
                  <a:noFill/>
                </a:ln>
                <a:solidFill>
                  <a:srgbClr val="00050F"/>
                </a:solidFill>
                <a:effectLst/>
                <a:uLnTx/>
                <a:uFillTx/>
                <a:latin typeface="Sharp Sans Display No1" pitchFamily="2" charset="0"/>
                <a:ea typeface="Sharp Sans Display No1" pitchFamily="2" charset="0"/>
                <a:cs typeface="Sharp Sans Display No1" pitchFamily="2" charset="0"/>
              </a:rPr>
              <a:t>abrdn</a:t>
            </a:r>
            <a:r>
              <a:rPr kumimoji="0" lang="en-GB" sz="80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Investments Limited which is registered in Scotland (SC108419) at 1 George Street, Edinburgh EH2 2LL and authorised and regulated by the Financial Conduct Authority in the UK.</a:t>
            </a:r>
            <a:br>
              <a:rPr kumimoji="0" lang="en-GB" sz="80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br>
            <a:r>
              <a:rPr kumimoji="0" lang="en-GB" sz="800" b="1"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Belgium</a:t>
            </a:r>
            <a:r>
              <a:rPr kumimoji="0" lang="en-GB" sz="80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Denmark</a:t>
            </a:r>
            <a:r>
              <a:rPr kumimoji="0" lang="en-GB" sz="80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Finland</a:t>
            </a:r>
            <a:r>
              <a:rPr kumimoji="0" lang="en-GB" sz="80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France</a:t>
            </a:r>
            <a:r>
              <a:rPr kumimoji="0" lang="en-GB" sz="80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Iceland</a:t>
            </a:r>
            <a:r>
              <a:rPr kumimoji="0" lang="en-GB" sz="80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Ireland</a:t>
            </a:r>
            <a:r>
              <a:rPr kumimoji="0" lang="en-GB" sz="80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Italy</a:t>
            </a:r>
            <a:r>
              <a:rPr kumimoji="0" lang="en-GB" sz="80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Luxembourg</a:t>
            </a:r>
            <a:r>
              <a:rPr kumimoji="0" lang="en-GB" sz="80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Netherlands</a:t>
            </a:r>
            <a:r>
              <a:rPr kumimoji="0" lang="en-GB" sz="80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Norway</a:t>
            </a:r>
            <a:r>
              <a:rPr kumimoji="0" lang="en-GB" sz="80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Spain</a:t>
            </a:r>
            <a:r>
              <a:rPr kumimoji="0" lang="en-GB" sz="80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and </a:t>
            </a:r>
            <a:r>
              <a:rPr kumimoji="0" lang="en-GB" sz="800" b="1"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Sweden</a:t>
            </a:r>
            <a:r>
              <a:rPr kumimoji="0" lang="en-GB" sz="80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Produced by </a:t>
            </a:r>
            <a:r>
              <a:rPr kumimoji="0" lang="en-GB" sz="800" i="0" u="none" strike="noStrike" kern="0" cap="none" spc="-20" normalizeH="0" baseline="0" noProof="0" dirty="0" err="1">
                <a:ln>
                  <a:noFill/>
                </a:ln>
                <a:solidFill>
                  <a:srgbClr val="00050F"/>
                </a:solidFill>
                <a:effectLst/>
                <a:uLnTx/>
                <a:uFillTx/>
                <a:latin typeface="Sharp Sans Display No1" pitchFamily="2" charset="0"/>
                <a:ea typeface="Sharp Sans Display No1" pitchFamily="2" charset="0"/>
                <a:cs typeface="Sharp Sans Display No1" pitchFamily="2" charset="0"/>
              </a:rPr>
              <a:t>abrdn</a:t>
            </a:r>
            <a:r>
              <a:rPr kumimoji="0" lang="en-GB" sz="80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Investments Limited which is registered in Scotland (SC108419) at 1 George Street, Edinburgh EH2 2LL and authorised and regulated by the Financial Conduct Authority in the UK. Unless otherwise indicated, this content refers only to the market views, analysis and investment capabilities of the foregoing entity as at the date of publication. Issued by </a:t>
            </a:r>
            <a:r>
              <a:rPr kumimoji="0" lang="en-GB" sz="800" i="0" u="none" strike="noStrike" kern="0" cap="none" spc="-20" normalizeH="0" baseline="0" noProof="0" dirty="0" err="1">
                <a:ln>
                  <a:noFill/>
                </a:ln>
                <a:solidFill>
                  <a:srgbClr val="00050F"/>
                </a:solidFill>
                <a:effectLst/>
                <a:uLnTx/>
                <a:uFillTx/>
                <a:latin typeface="Sharp Sans Display No1" pitchFamily="2" charset="0"/>
                <a:ea typeface="Sharp Sans Display No1" pitchFamily="2" charset="0"/>
                <a:cs typeface="Sharp Sans Display No1" pitchFamily="2" charset="0"/>
              </a:rPr>
              <a:t>abrdn</a:t>
            </a:r>
            <a:r>
              <a:rPr kumimoji="0" lang="en-GB" sz="80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Investments Ireland Limited. Registered in Republic of Ireland (Company No.621721) at 2-4 Merrion Row, Dublin D02 WP23. Regulated by the Central Bank of Ireland. Aberdeen Investments Global is a business name of </a:t>
            </a:r>
            <a:r>
              <a:rPr kumimoji="0" lang="en-GB" sz="800" i="0" u="none" strike="noStrike" kern="0" cap="none" spc="-20" normalizeH="0" baseline="0" noProof="0" dirty="0" err="1">
                <a:ln>
                  <a:noFill/>
                </a:ln>
                <a:solidFill>
                  <a:srgbClr val="00050F"/>
                </a:solidFill>
                <a:effectLst/>
                <a:uLnTx/>
                <a:uFillTx/>
                <a:latin typeface="Sharp Sans Display No1" pitchFamily="2" charset="0"/>
                <a:ea typeface="Sharp Sans Display No1" pitchFamily="2" charset="0"/>
                <a:cs typeface="Sharp Sans Display No1" pitchFamily="2" charset="0"/>
              </a:rPr>
              <a:t>abrdn</a:t>
            </a:r>
            <a:r>
              <a:rPr kumimoji="0" lang="en-GB" sz="80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Investments Ireland Limited.</a:t>
            </a:r>
            <a:br>
              <a:rPr kumimoji="0" lang="en-GB" sz="80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br>
            <a:r>
              <a:rPr kumimoji="0" lang="en-GB" sz="800" b="1"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Austria</a:t>
            </a:r>
            <a:r>
              <a:rPr kumimoji="0" lang="en-GB" sz="80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lang="en-GB" sz="800" b="1"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Germany</a:t>
            </a:r>
            <a:r>
              <a:rPr kumimoji="0" lang="en-GB" sz="80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Issued by </a:t>
            </a:r>
            <a:r>
              <a:rPr kumimoji="0" lang="en-GB" sz="800" i="0" u="none" strike="noStrike" kern="0" cap="none" spc="-20" normalizeH="0" baseline="0" noProof="0" dirty="0" err="1">
                <a:ln>
                  <a:noFill/>
                </a:ln>
                <a:solidFill>
                  <a:srgbClr val="00050F"/>
                </a:solidFill>
                <a:effectLst/>
                <a:uLnTx/>
                <a:uFillTx/>
                <a:latin typeface="Sharp Sans Display No1" pitchFamily="2" charset="0"/>
                <a:ea typeface="Sharp Sans Display No1" pitchFamily="2" charset="0"/>
                <a:cs typeface="Sharp Sans Display No1" pitchFamily="2" charset="0"/>
              </a:rPr>
              <a:t>abrdn</a:t>
            </a:r>
            <a:r>
              <a:rPr kumimoji="0" lang="en-GB" sz="80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Investments Limited which is registered in Scotland (SC108419) at 1 George Street, Edinburgh EH2 2LL and authorised and regulated by the Financial Conduct Authority in the UK.</a:t>
            </a:r>
          </a:p>
          <a:p>
            <a:pPr marR="52069" lvl="0" indent="0" defTabSz="914400" eaLnBrk="1" fontAlgn="auto" latinLnBrk="0" hangingPunct="1">
              <a:lnSpc>
                <a:spcPct val="111100"/>
              </a:lnSpc>
              <a:spcAft>
                <a:spcPts val="0"/>
              </a:spcAft>
              <a:buClrTx/>
              <a:buSzTx/>
              <a:buFontTx/>
              <a:buNone/>
              <a:tabLst/>
              <a:defRPr/>
            </a:pPr>
            <a:r>
              <a:rPr kumimoji="0" lang="en-GB" sz="800" b="1"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Switzerland</a:t>
            </a:r>
            <a:r>
              <a:rPr kumimoji="0" lang="en-GB" sz="80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Issued by </a:t>
            </a:r>
            <a:r>
              <a:rPr kumimoji="0" lang="en-GB" sz="800" i="0" u="none" strike="noStrike" kern="0" cap="none" spc="-20" normalizeH="0" baseline="0" noProof="0" dirty="0" err="1">
                <a:ln>
                  <a:noFill/>
                </a:ln>
                <a:solidFill>
                  <a:srgbClr val="00050F"/>
                </a:solidFill>
                <a:effectLst/>
                <a:uLnTx/>
                <a:uFillTx/>
                <a:latin typeface="Sharp Sans Display No1" pitchFamily="2" charset="0"/>
                <a:ea typeface="Sharp Sans Display No1" pitchFamily="2" charset="0"/>
                <a:cs typeface="Sharp Sans Display No1" pitchFamily="2" charset="0"/>
              </a:rPr>
              <a:t>abrdn</a:t>
            </a:r>
            <a:r>
              <a:rPr kumimoji="0" lang="en-GB" sz="80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Investments Switzerland AG. Registered in Switzerland (CHE-114.943.983) at </a:t>
            </a:r>
            <a:r>
              <a:rPr kumimoji="0" lang="en-GB" sz="800" i="0" u="none" strike="noStrike" kern="0" cap="none" spc="-20" normalizeH="0" baseline="0" noProof="0" dirty="0" err="1">
                <a:ln>
                  <a:noFill/>
                </a:ln>
                <a:solidFill>
                  <a:srgbClr val="00050F"/>
                </a:solidFill>
                <a:effectLst/>
                <a:uLnTx/>
                <a:uFillTx/>
                <a:latin typeface="Sharp Sans Display No1" pitchFamily="2" charset="0"/>
                <a:ea typeface="Sharp Sans Display No1" pitchFamily="2" charset="0"/>
                <a:cs typeface="Sharp Sans Display No1" pitchFamily="2" charset="0"/>
              </a:rPr>
              <a:t>Schweizergasse</a:t>
            </a:r>
            <a:r>
              <a:rPr kumimoji="0" lang="en-GB" sz="80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14, 8001 Zürich. Aberdeen Investments Global is a business name of the foregoing entity.</a:t>
            </a:r>
          </a:p>
          <a:p>
            <a:pPr marR="52069" lvl="0" indent="0" defTabSz="914400" eaLnBrk="1" fontAlgn="auto" latinLnBrk="0" hangingPunct="1">
              <a:lnSpc>
                <a:spcPct val="111100"/>
              </a:lnSpc>
              <a:spcAft>
                <a:spcPts val="0"/>
              </a:spcAft>
              <a:buClrTx/>
              <a:buSzTx/>
              <a:buFontTx/>
              <a:buNone/>
              <a:tabLst/>
              <a:defRPr/>
            </a:pPr>
            <a:r>
              <a:rPr lang="en-GB" sz="800" b="1" spc="-20" dirty="0">
                <a:solidFill>
                  <a:srgbClr val="00050F"/>
                </a:solidFill>
                <a:latin typeface="Sharp Sans Display No1" pitchFamily="2" charset="0"/>
                <a:ea typeface="Sharp Sans Display No1" pitchFamily="2" charset="0"/>
                <a:cs typeface="Sharp Sans Display No1" pitchFamily="2" charset="0"/>
              </a:rPr>
              <a:t>Singapore</a:t>
            </a:r>
            <a:r>
              <a:rPr lang="en-GB" sz="800" spc="-20" dirty="0">
                <a:solidFill>
                  <a:srgbClr val="00050F"/>
                </a:solidFill>
                <a:latin typeface="Sharp Sans Display No1" pitchFamily="2" charset="0"/>
                <a:ea typeface="Sharp Sans Display No1" pitchFamily="2" charset="0"/>
                <a:cs typeface="Sharp Sans Display No1" pitchFamily="2" charset="0"/>
              </a:rPr>
              <a:t>: </a:t>
            </a:r>
            <a:r>
              <a:rPr lang="en-GB" sz="800" spc="-20" dirty="0" err="1">
                <a:solidFill>
                  <a:srgbClr val="00050F"/>
                </a:solidFill>
                <a:latin typeface="Sharp Sans Display No1" pitchFamily="2" charset="0"/>
                <a:ea typeface="Sharp Sans Display No1" pitchFamily="2" charset="0"/>
                <a:cs typeface="Sharp Sans Display No1" pitchFamily="2" charset="0"/>
              </a:rPr>
              <a:t>abrdn</a:t>
            </a:r>
            <a:r>
              <a:rPr lang="en-GB" sz="800" spc="-20" dirty="0">
                <a:solidFill>
                  <a:srgbClr val="00050F"/>
                </a:solidFill>
                <a:latin typeface="Sharp Sans Display No1" pitchFamily="2" charset="0"/>
                <a:ea typeface="Sharp Sans Display No1" pitchFamily="2" charset="0"/>
                <a:cs typeface="Sharp Sans Display No1" pitchFamily="2" charset="0"/>
              </a:rPr>
              <a:t> Asia Limited, Registration </a:t>
            </a:r>
            <a:r>
              <a:rPr lang="en-GB" sz="800" spc="-20">
                <a:solidFill>
                  <a:srgbClr val="00050F"/>
                </a:solidFill>
                <a:latin typeface="Sharp Sans Display No1" pitchFamily="2" charset="0"/>
                <a:ea typeface="Sharp Sans Display No1" pitchFamily="2" charset="0"/>
                <a:cs typeface="Sharp Sans Display No1" pitchFamily="2" charset="0"/>
              </a:rPr>
              <a:t>Number 199105448E.</a:t>
            </a:r>
            <a:br>
              <a:rPr kumimoji="0" lang="en-GB" sz="80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br>
            <a:endParaRPr kumimoji="0" lang="en-GB" sz="80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endParaRPr>
          </a:p>
          <a:p>
            <a:pPr marR="52069" lvl="0" indent="0" defTabSz="914400" eaLnBrk="1" fontAlgn="auto" latinLnBrk="0" hangingPunct="1">
              <a:lnSpc>
                <a:spcPct val="111100"/>
              </a:lnSpc>
              <a:spcAft>
                <a:spcPts val="0"/>
              </a:spcAft>
              <a:buClrTx/>
              <a:buSzTx/>
              <a:buFontTx/>
              <a:buNone/>
              <a:tabLst/>
              <a:defRPr/>
            </a:pPr>
            <a:r>
              <a:rPr kumimoji="0" lang="en-GB" sz="80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The Portfolio Manager and Distributor is </a:t>
            </a:r>
            <a:r>
              <a:rPr kumimoji="0" lang="en-GB" sz="800" i="0" u="none" strike="noStrike" kern="0" cap="none" spc="-20" normalizeH="0" baseline="0" noProof="0" dirty="0" err="1">
                <a:ln>
                  <a:noFill/>
                </a:ln>
                <a:solidFill>
                  <a:srgbClr val="00050F"/>
                </a:solidFill>
                <a:effectLst/>
                <a:uLnTx/>
                <a:uFillTx/>
                <a:latin typeface="Sharp Sans Display No1" pitchFamily="2" charset="0"/>
                <a:ea typeface="Sharp Sans Display No1" pitchFamily="2" charset="0"/>
                <a:cs typeface="Sharp Sans Display No1" pitchFamily="2" charset="0"/>
              </a:rPr>
              <a:t>abrdn</a:t>
            </a:r>
            <a:r>
              <a:rPr kumimoji="0" lang="en-GB" sz="80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Investment Management Limited (SC123321), registered in Scotland at 1 George Street, Edinburgh, EH2 2LL and authorised and regulated in the UK by the Financial Conduct Authority.</a:t>
            </a:r>
          </a:p>
          <a:p>
            <a:pPr marL="12700" marR="52069" lvl="0" indent="0" defTabSz="914400" eaLnBrk="1" fontAlgn="auto" latinLnBrk="0" hangingPunct="1">
              <a:lnSpc>
                <a:spcPct val="111100"/>
              </a:lnSpc>
              <a:spcBef>
                <a:spcPts val="565"/>
              </a:spcBef>
              <a:spcAft>
                <a:spcPts val="0"/>
              </a:spcAft>
              <a:buClrTx/>
              <a:buSzTx/>
              <a:buFontTx/>
              <a:buNone/>
              <a:tabLst/>
              <a:defRPr/>
            </a:pPr>
            <a:r>
              <a:rPr kumimoji="0" lang="en-GB" sz="80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The AIFM is Carne Global Fund Managers (Ireland) Limited, registered in the Republic of Ireland (Company no. 377914) at 3rd Floor, 55 Charlemont Place, Dublin 2 and regulated by the Central Bank of Ireland.</a:t>
            </a:r>
          </a:p>
          <a:p>
            <a:pPr marL="12700" marR="0" lvl="0" indent="0" defTabSz="914400" eaLnBrk="1" fontAlgn="auto" latinLnBrk="0" hangingPunct="1">
              <a:lnSpc>
                <a:spcPct val="100000"/>
              </a:lnSpc>
              <a:spcBef>
                <a:spcPts val="685"/>
              </a:spcBef>
              <a:spcAft>
                <a:spcPts val="0"/>
              </a:spcAft>
              <a:buClrTx/>
              <a:buSzTx/>
              <a:buFontTx/>
              <a:buNone/>
              <a:tabLst/>
              <a:defRPr/>
            </a:pPr>
            <a:r>
              <a:rPr kumimoji="0" sz="800" b="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For</a:t>
            </a:r>
            <a:r>
              <a:rPr kumimoji="0" sz="800" b="0" i="0" u="none" strike="noStrike" kern="0" cap="none" spc="-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sz="800" b="0" i="0" u="none" strike="noStrike" kern="0" cap="none" spc="-2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more</a:t>
            </a:r>
            <a:r>
              <a:rPr kumimoji="0" sz="800" b="0"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sz="800" b="0" i="0" u="none" strike="noStrike" kern="0" cap="none" spc="-2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information</a:t>
            </a:r>
            <a:r>
              <a:rPr kumimoji="0" sz="800" b="0" i="0" u="none" strike="noStrike" kern="0" cap="none" spc="-5"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sz="800" b="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visit</a:t>
            </a:r>
            <a:r>
              <a:rPr kumimoji="0" sz="800" b="0" i="0" u="none" strike="noStrike" kern="0" cap="none" spc="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 </a:t>
            </a:r>
            <a:r>
              <a:rPr kumimoji="0" sz="800" b="1"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aberdeeninvestments.com</a:t>
            </a:r>
            <a:r>
              <a:rPr kumimoji="0" sz="800" b="0" i="0" u="none" strike="noStrike" kern="0" cap="none" spc="-10" normalizeH="0" baseline="0" noProof="0" dirty="0">
                <a:ln>
                  <a:noFill/>
                </a:ln>
                <a:solidFill>
                  <a:srgbClr val="00050F"/>
                </a:solidFill>
                <a:effectLst/>
                <a:uLnTx/>
                <a:uFillTx/>
                <a:latin typeface="Sharp Sans Display No1" pitchFamily="2" charset="0"/>
                <a:ea typeface="Sharp Sans Display No1" pitchFamily="2" charset="0"/>
                <a:cs typeface="Sharp Sans Display No1" pitchFamily="2" charset="0"/>
              </a:rPr>
              <a:t>.</a:t>
            </a:r>
            <a:endParaRPr kumimoji="0" sz="800" b="0" i="0" u="none" strike="noStrike" kern="0" cap="none" spc="0" normalizeH="0" baseline="0" noProof="0" dirty="0">
              <a:ln>
                <a:noFill/>
              </a:ln>
              <a:solidFill>
                <a:sysClr val="windowText" lastClr="000000"/>
              </a:solidFill>
              <a:effectLst/>
              <a:uLnTx/>
              <a:uFillTx/>
              <a:latin typeface="Sharp Sans Display No1" pitchFamily="2" charset="0"/>
              <a:ea typeface="Sharp Sans Display No1" pitchFamily="2" charset="0"/>
              <a:cs typeface="Sharp Sans Display No1" pitchFamily="2" charset="0"/>
            </a:endParaRPr>
          </a:p>
        </p:txBody>
      </p:sp>
      <p:sp>
        <p:nvSpPr>
          <p:cNvPr id="3" name="object 3"/>
          <p:cNvSpPr txBox="1"/>
          <p:nvPr/>
        </p:nvSpPr>
        <p:spPr>
          <a:xfrm>
            <a:off x="9613900" y="7178394"/>
            <a:ext cx="774065" cy="116839"/>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600" b="0" i="0" u="none" strike="noStrike" kern="0" cap="none" spc="-10" normalizeH="0" baseline="0" noProof="0" dirty="0">
                <a:ln>
                  <a:noFill/>
                </a:ln>
                <a:solidFill>
                  <a:srgbClr val="00050F"/>
                </a:solidFill>
                <a:effectLst/>
                <a:uLnTx/>
                <a:uFillTx/>
                <a:latin typeface="Sharp Sans Display No1"/>
                <a:cs typeface="Sharp Sans Display No1"/>
              </a:rPr>
              <a:t>STA0225588692-</a:t>
            </a:r>
            <a:r>
              <a:rPr kumimoji="0" sz="600" b="0" i="0" u="none" strike="noStrike" kern="0" cap="none" spc="-25" normalizeH="0" baseline="0" noProof="0" dirty="0">
                <a:ln>
                  <a:noFill/>
                </a:ln>
                <a:solidFill>
                  <a:srgbClr val="00050F"/>
                </a:solidFill>
                <a:effectLst/>
                <a:uLnTx/>
                <a:uFillTx/>
                <a:latin typeface="Sharp Sans Display No1"/>
                <a:cs typeface="Sharp Sans Display No1"/>
              </a:rPr>
              <a:t>001</a:t>
            </a:r>
            <a:endParaRPr kumimoji="0" sz="600" b="0" i="0" u="none" strike="noStrike" kern="0" cap="none" spc="0" normalizeH="0" baseline="0" noProof="0" dirty="0">
              <a:ln>
                <a:noFill/>
              </a:ln>
              <a:solidFill>
                <a:sysClr val="windowText" lastClr="000000"/>
              </a:solidFill>
              <a:effectLst/>
              <a:uLnTx/>
              <a:uFillTx/>
              <a:latin typeface="Sharp Sans Display No1"/>
              <a:cs typeface="Sharp Sans Display No1"/>
            </a:endParaRPr>
          </a:p>
        </p:txBody>
      </p:sp>
      <p:sp>
        <p:nvSpPr>
          <p:cNvPr id="4" name="object 4"/>
          <p:cNvSpPr txBox="1"/>
          <p:nvPr/>
        </p:nvSpPr>
        <p:spPr>
          <a:xfrm>
            <a:off x="393700" y="488949"/>
            <a:ext cx="3063875" cy="1163955"/>
          </a:xfrm>
          <a:prstGeom prst="rect">
            <a:avLst/>
          </a:prstGeom>
        </p:spPr>
        <p:txBody>
          <a:bodyPr vert="horz" wrap="square" lIns="0" tIns="12700" rIns="0" bIns="0" rtlCol="0">
            <a:spAutoFit/>
          </a:bodyPr>
          <a:lstStyle/>
          <a:p>
            <a:pPr marL="12700" marR="114935">
              <a:lnSpc>
                <a:spcPct val="111100"/>
              </a:lnSpc>
              <a:spcBef>
                <a:spcPts val="100"/>
              </a:spcBef>
            </a:pPr>
            <a:r>
              <a:rPr lang="en-GB" sz="900" b="1" spc="-25" dirty="0">
                <a:solidFill>
                  <a:srgbClr val="FFFFFF"/>
                </a:solidFill>
                <a:latin typeface="Sharp Sans Display No1 Semibold"/>
                <a:cs typeface="Sharp Sans Display No1 Semibold"/>
              </a:rPr>
              <a:t>Investment</a:t>
            </a:r>
            <a:r>
              <a:rPr lang="en-GB" sz="900" b="1" spc="-5" dirty="0">
                <a:solidFill>
                  <a:srgbClr val="FFFFFF"/>
                </a:solidFill>
                <a:latin typeface="Sharp Sans Display No1 Semibold"/>
                <a:cs typeface="Sharp Sans Display No1 Semibold"/>
              </a:rPr>
              <a:t> </a:t>
            </a:r>
            <a:r>
              <a:rPr lang="en-GB" sz="900" b="1" spc="-20" dirty="0">
                <a:solidFill>
                  <a:srgbClr val="FFFFFF"/>
                </a:solidFill>
                <a:latin typeface="Sharp Sans Display No1 Semibold"/>
                <a:cs typeface="Sharp Sans Display No1 Semibold"/>
              </a:rPr>
              <a:t>Objective:</a:t>
            </a:r>
            <a:r>
              <a:rPr lang="en-GB" sz="900" b="1" dirty="0">
                <a:solidFill>
                  <a:srgbClr val="FFFFFF"/>
                </a:solidFill>
                <a:latin typeface="Sharp Sans Display No1 Semibold"/>
                <a:cs typeface="Sharp Sans Display No1 Semibold"/>
              </a:rPr>
              <a:t> </a:t>
            </a:r>
            <a:r>
              <a:rPr lang="en-GB" sz="900" dirty="0">
                <a:solidFill>
                  <a:srgbClr val="FFFFFF"/>
                </a:solidFill>
                <a:latin typeface="Sharp Sans Display No1"/>
                <a:cs typeface="Sharp Sans Display No1"/>
              </a:rPr>
              <a:t>The</a:t>
            </a:r>
            <a:r>
              <a:rPr lang="en-GB" sz="900" spc="-5" dirty="0">
                <a:solidFill>
                  <a:srgbClr val="FFFFFF"/>
                </a:solidFill>
                <a:latin typeface="Sharp Sans Display No1"/>
                <a:cs typeface="Sharp Sans Display No1"/>
              </a:rPr>
              <a:t> </a:t>
            </a:r>
            <a:r>
              <a:rPr lang="en-GB" sz="900" spc="-10" dirty="0">
                <a:solidFill>
                  <a:srgbClr val="FFFFFF"/>
                </a:solidFill>
                <a:latin typeface="Sharp Sans Display No1"/>
                <a:cs typeface="Sharp Sans Display No1"/>
              </a:rPr>
              <a:t>fund</a:t>
            </a:r>
            <a:r>
              <a:rPr lang="en-GB" sz="900" dirty="0">
                <a:solidFill>
                  <a:srgbClr val="FFFFFF"/>
                </a:solidFill>
                <a:latin typeface="Sharp Sans Display No1"/>
                <a:cs typeface="Sharp Sans Display No1"/>
              </a:rPr>
              <a:t> </a:t>
            </a:r>
            <a:r>
              <a:rPr lang="en-GB" sz="900" spc="-10" dirty="0">
                <a:solidFill>
                  <a:srgbClr val="FFFFFF"/>
                </a:solidFill>
                <a:latin typeface="Sharp Sans Display No1"/>
                <a:cs typeface="Sharp Sans Display No1"/>
              </a:rPr>
              <a:t>aims</a:t>
            </a:r>
            <a:r>
              <a:rPr lang="en-GB" sz="900" dirty="0">
                <a:solidFill>
                  <a:srgbClr val="FFFFFF"/>
                </a:solidFill>
                <a:latin typeface="Sharp Sans Display No1"/>
                <a:cs typeface="Sharp Sans Display No1"/>
              </a:rPr>
              <a:t> </a:t>
            </a:r>
            <a:r>
              <a:rPr lang="en-GB" sz="900" spc="-20" dirty="0">
                <a:solidFill>
                  <a:srgbClr val="FFFFFF"/>
                </a:solidFill>
                <a:latin typeface="Sharp Sans Display No1"/>
                <a:cs typeface="Sharp Sans Display No1"/>
              </a:rPr>
              <a:t>to</a:t>
            </a:r>
            <a:r>
              <a:rPr lang="en-GB" sz="900" dirty="0">
                <a:solidFill>
                  <a:srgbClr val="FFFFFF"/>
                </a:solidFill>
                <a:latin typeface="Sharp Sans Display No1"/>
                <a:cs typeface="Sharp Sans Display No1"/>
              </a:rPr>
              <a:t> </a:t>
            </a:r>
            <a:r>
              <a:rPr lang="en-GB" sz="900" spc="-20" dirty="0">
                <a:solidFill>
                  <a:srgbClr val="FFFFFF"/>
                </a:solidFill>
                <a:latin typeface="Sharp Sans Display No1"/>
                <a:cs typeface="Sharp Sans Display No1"/>
              </a:rPr>
              <a:t>generate</a:t>
            </a:r>
            <a:r>
              <a:rPr lang="en-GB" sz="900" spc="-5" dirty="0">
                <a:solidFill>
                  <a:srgbClr val="FFFFFF"/>
                </a:solidFill>
                <a:latin typeface="Sharp Sans Display No1"/>
                <a:cs typeface="Sharp Sans Display No1"/>
              </a:rPr>
              <a:t> </a:t>
            </a:r>
            <a:r>
              <a:rPr lang="en-GB" sz="900" spc="-10" dirty="0">
                <a:solidFill>
                  <a:srgbClr val="FFFFFF"/>
                </a:solidFill>
                <a:latin typeface="Sharp Sans Display No1"/>
                <a:cs typeface="Sharp Sans Display No1"/>
              </a:rPr>
              <a:t>growth</a:t>
            </a:r>
            <a:r>
              <a:rPr lang="en-GB" sz="900" spc="500" dirty="0">
                <a:solidFill>
                  <a:srgbClr val="FFFFFF"/>
                </a:solidFill>
                <a:latin typeface="Sharp Sans Display No1"/>
                <a:cs typeface="Sharp Sans Display No1"/>
              </a:rPr>
              <a:t> </a:t>
            </a:r>
            <a:r>
              <a:rPr lang="en-GB" sz="900" spc="-20" dirty="0">
                <a:solidFill>
                  <a:srgbClr val="FFFFFF"/>
                </a:solidFill>
                <a:latin typeface="Sharp Sans Display No1"/>
                <a:cs typeface="Sharp Sans Display No1"/>
              </a:rPr>
              <a:t>over</a:t>
            </a:r>
            <a:r>
              <a:rPr lang="en-GB" sz="900" spc="-15" dirty="0">
                <a:solidFill>
                  <a:srgbClr val="FFFFFF"/>
                </a:solidFill>
                <a:latin typeface="Sharp Sans Display No1"/>
                <a:cs typeface="Sharp Sans Display No1"/>
              </a:rPr>
              <a:t> </a:t>
            </a:r>
            <a:r>
              <a:rPr lang="en-GB" sz="900" dirty="0">
                <a:solidFill>
                  <a:srgbClr val="FFFFFF"/>
                </a:solidFill>
                <a:latin typeface="Sharp Sans Display No1"/>
                <a:cs typeface="Sharp Sans Display No1"/>
              </a:rPr>
              <a:t>the</a:t>
            </a:r>
            <a:r>
              <a:rPr lang="en-GB" sz="900" spc="-10" dirty="0">
                <a:solidFill>
                  <a:srgbClr val="FFFFFF"/>
                </a:solidFill>
                <a:latin typeface="Sharp Sans Display No1"/>
                <a:cs typeface="Sharp Sans Display No1"/>
              </a:rPr>
              <a:t> long</a:t>
            </a:r>
            <a:r>
              <a:rPr lang="en-GB" sz="900" spc="-15" dirty="0">
                <a:solidFill>
                  <a:srgbClr val="FFFFFF"/>
                </a:solidFill>
                <a:latin typeface="Sharp Sans Display No1"/>
                <a:cs typeface="Sharp Sans Display No1"/>
              </a:rPr>
              <a:t> </a:t>
            </a:r>
            <a:r>
              <a:rPr lang="en-GB" sz="900" spc="-10" dirty="0">
                <a:solidFill>
                  <a:srgbClr val="FFFFFF"/>
                </a:solidFill>
                <a:latin typeface="Sharp Sans Display No1"/>
                <a:cs typeface="Sharp Sans Display No1"/>
              </a:rPr>
              <a:t>term </a:t>
            </a:r>
            <a:r>
              <a:rPr lang="en-GB" sz="900" spc="-20" dirty="0">
                <a:solidFill>
                  <a:srgbClr val="FFFFFF"/>
                </a:solidFill>
                <a:latin typeface="Sharp Sans Display No1"/>
                <a:cs typeface="Sharp Sans Display No1"/>
              </a:rPr>
              <a:t>by</a:t>
            </a:r>
            <a:r>
              <a:rPr lang="en-GB" sz="900" spc="-10" dirty="0">
                <a:solidFill>
                  <a:srgbClr val="FFFFFF"/>
                </a:solidFill>
                <a:latin typeface="Sharp Sans Display No1"/>
                <a:cs typeface="Sharp Sans Display No1"/>
              </a:rPr>
              <a:t> </a:t>
            </a:r>
            <a:r>
              <a:rPr lang="en-GB" sz="900" spc="-20" dirty="0">
                <a:solidFill>
                  <a:srgbClr val="FFFFFF"/>
                </a:solidFill>
                <a:latin typeface="Sharp Sans Display No1"/>
                <a:cs typeface="Sharp Sans Display No1"/>
              </a:rPr>
              <a:t>investing</a:t>
            </a:r>
            <a:r>
              <a:rPr lang="en-GB" sz="900" spc="-15" dirty="0">
                <a:solidFill>
                  <a:srgbClr val="FFFFFF"/>
                </a:solidFill>
                <a:latin typeface="Sharp Sans Display No1"/>
                <a:cs typeface="Sharp Sans Display No1"/>
              </a:rPr>
              <a:t> </a:t>
            </a:r>
            <a:r>
              <a:rPr lang="en-GB" sz="900" dirty="0">
                <a:solidFill>
                  <a:srgbClr val="FFFFFF"/>
                </a:solidFill>
                <a:latin typeface="Sharp Sans Display No1"/>
                <a:cs typeface="Sharp Sans Display No1"/>
              </a:rPr>
              <a:t>in</a:t>
            </a:r>
            <a:r>
              <a:rPr lang="en-GB" sz="900" spc="-10" dirty="0">
                <a:solidFill>
                  <a:srgbClr val="FFFFFF"/>
                </a:solidFill>
                <a:latin typeface="Sharp Sans Display No1"/>
                <a:cs typeface="Sharp Sans Display No1"/>
              </a:rPr>
              <a:t> </a:t>
            </a:r>
            <a:r>
              <a:rPr lang="en-GB" sz="900" dirty="0">
                <a:solidFill>
                  <a:srgbClr val="FFFFFF"/>
                </a:solidFill>
                <a:latin typeface="Sharp Sans Display No1"/>
                <a:cs typeface="Sharp Sans Display No1"/>
              </a:rPr>
              <a:t>a</a:t>
            </a:r>
            <a:r>
              <a:rPr lang="en-GB" sz="900" spc="-15" dirty="0">
                <a:solidFill>
                  <a:srgbClr val="FFFFFF"/>
                </a:solidFill>
                <a:latin typeface="Sharp Sans Display No1"/>
                <a:cs typeface="Sharp Sans Display No1"/>
              </a:rPr>
              <a:t> </a:t>
            </a:r>
            <a:r>
              <a:rPr lang="en-GB" sz="900" spc="-20" dirty="0">
                <a:solidFill>
                  <a:srgbClr val="FFFFFF"/>
                </a:solidFill>
                <a:latin typeface="Sharp Sans Display No1"/>
                <a:cs typeface="Sharp Sans Display No1"/>
              </a:rPr>
              <a:t>diversified</a:t>
            </a:r>
            <a:r>
              <a:rPr lang="en-GB" sz="900" spc="-10" dirty="0">
                <a:solidFill>
                  <a:srgbClr val="FFFFFF"/>
                </a:solidFill>
                <a:latin typeface="Sharp Sans Display No1"/>
                <a:cs typeface="Sharp Sans Display No1"/>
              </a:rPr>
              <a:t> portfolio</a:t>
            </a:r>
            <a:r>
              <a:rPr lang="en-GB" sz="900" spc="500" dirty="0">
                <a:solidFill>
                  <a:srgbClr val="FFFFFF"/>
                </a:solidFill>
                <a:latin typeface="Sharp Sans Display No1"/>
                <a:cs typeface="Sharp Sans Display No1"/>
              </a:rPr>
              <a:t> </a:t>
            </a:r>
            <a:r>
              <a:rPr lang="en-GB" sz="900" spc="-10" dirty="0">
                <a:solidFill>
                  <a:srgbClr val="FFFFFF"/>
                </a:solidFill>
                <a:latin typeface="Sharp Sans Display No1"/>
                <a:cs typeface="Sharp Sans Display No1"/>
              </a:rPr>
              <a:t>of</a:t>
            </a:r>
            <a:r>
              <a:rPr lang="en-GB" sz="900" spc="-5" dirty="0">
                <a:solidFill>
                  <a:srgbClr val="FFFFFF"/>
                </a:solidFill>
                <a:latin typeface="Sharp Sans Display No1"/>
                <a:cs typeface="Sharp Sans Display No1"/>
              </a:rPr>
              <a:t> </a:t>
            </a:r>
            <a:r>
              <a:rPr lang="en-GB" sz="900" spc="-20" dirty="0">
                <a:solidFill>
                  <a:srgbClr val="FFFFFF"/>
                </a:solidFill>
                <a:latin typeface="Sharp Sans Display No1"/>
                <a:cs typeface="Sharp Sans Display No1"/>
              </a:rPr>
              <a:t>private</a:t>
            </a:r>
            <a:r>
              <a:rPr lang="en-GB" sz="900" spc="-5" dirty="0">
                <a:solidFill>
                  <a:srgbClr val="FFFFFF"/>
                </a:solidFill>
                <a:latin typeface="Sharp Sans Display No1"/>
                <a:cs typeface="Sharp Sans Display No1"/>
              </a:rPr>
              <a:t> </a:t>
            </a:r>
            <a:r>
              <a:rPr lang="en-GB" sz="900" spc="-20" dirty="0">
                <a:solidFill>
                  <a:srgbClr val="FFFFFF"/>
                </a:solidFill>
                <a:latin typeface="Sharp Sans Display No1"/>
                <a:cs typeface="Sharp Sans Display No1"/>
              </a:rPr>
              <a:t>market</a:t>
            </a:r>
            <a:r>
              <a:rPr lang="en-GB" sz="900" spc="-5" dirty="0">
                <a:solidFill>
                  <a:srgbClr val="FFFFFF"/>
                </a:solidFill>
                <a:latin typeface="Sharp Sans Display No1"/>
                <a:cs typeface="Sharp Sans Display No1"/>
              </a:rPr>
              <a:t> </a:t>
            </a:r>
            <a:r>
              <a:rPr lang="en-GB" sz="900" spc="-20" dirty="0">
                <a:solidFill>
                  <a:srgbClr val="FFFFFF"/>
                </a:solidFill>
                <a:latin typeface="Sharp Sans Display No1"/>
                <a:cs typeface="Sharp Sans Display No1"/>
              </a:rPr>
              <a:t>assets.</a:t>
            </a:r>
            <a:r>
              <a:rPr lang="en-GB" sz="900" spc="-5" dirty="0">
                <a:solidFill>
                  <a:srgbClr val="FFFFFF"/>
                </a:solidFill>
                <a:latin typeface="Sharp Sans Display No1"/>
                <a:cs typeface="Sharp Sans Display No1"/>
              </a:rPr>
              <a:t> </a:t>
            </a:r>
            <a:r>
              <a:rPr lang="en-GB" sz="900" spc="-25" dirty="0">
                <a:solidFill>
                  <a:srgbClr val="FFFFFF"/>
                </a:solidFill>
                <a:latin typeface="Sharp Sans Display No1"/>
                <a:cs typeface="Sharp Sans Display No1"/>
              </a:rPr>
              <a:t>Investors</a:t>
            </a:r>
            <a:r>
              <a:rPr lang="en-GB" sz="900" spc="-5" dirty="0">
                <a:solidFill>
                  <a:srgbClr val="FFFFFF"/>
                </a:solidFill>
                <a:latin typeface="Sharp Sans Display No1"/>
                <a:cs typeface="Sharp Sans Display No1"/>
              </a:rPr>
              <a:t> </a:t>
            </a:r>
            <a:r>
              <a:rPr lang="en-GB" sz="900" spc="-20" dirty="0">
                <a:solidFill>
                  <a:srgbClr val="FFFFFF"/>
                </a:solidFill>
                <a:latin typeface="Sharp Sans Display No1"/>
                <a:cs typeface="Sharp Sans Display No1"/>
              </a:rPr>
              <a:t>should</a:t>
            </a:r>
            <a:r>
              <a:rPr lang="en-GB" sz="900" spc="-5" dirty="0">
                <a:solidFill>
                  <a:srgbClr val="FFFFFF"/>
                </a:solidFill>
                <a:latin typeface="Sharp Sans Display No1"/>
                <a:cs typeface="Sharp Sans Display No1"/>
              </a:rPr>
              <a:t> </a:t>
            </a:r>
            <a:r>
              <a:rPr lang="en-GB" sz="900" dirty="0">
                <a:solidFill>
                  <a:srgbClr val="FFFFFF"/>
                </a:solidFill>
                <a:latin typeface="Sharp Sans Display No1"/>
                <a:cs typeface="Sharp Sans Display No1"/>
              </a:rPr>
              <a:t>be</a:t>
            </a:r>
            <a:r>
              <a:rPr lang="en-GB" sz="900" spc="-5" dirty="0">
                <a:solidFill>
                  <a:srgbClr val="FFFFFF"/>
                </a:solidFill>
                <a:latin typeface="Sharp Sans Display No1"/>
                <a:cs typeface="Sharp Sans Display No1"/>
              </a:rPr>
              <a:t> </a:t>
            </a:r>
            <a:r>
              <a:rPr lang="en-GB" sz="900" spc="-25" dirty="0">
                <a:solidFill>
                  <a:srgbClr val="FFFFFF"/>
                </a:solidFill>
                <a:latin typeface="Sharp Sans Display No1"/>
                <a:cs typeface="Sharp Sans Display No1"/>
              </a:rPr>
              <a:t>aware</a:t>
            </a:r>
            <a:r>
              <a:rPr lang="en-GB" sz="900" spc="-5" dirty="0">
                <a:solidFill>
                  <a:srgbClr val="FFFFFF"/>
                </a:solidFill>
                <a:latin typeface="Sharp Sans Display No1"/>
                <a:cs typeface="Sharp Sans Display No1"/>
              </a:rPr>
              <a:t> </a:t>
            </a:r>
            <a:r>
              <a:rPr lang="en-GB" sz="900" spc="-20" dirty="0">
                <a:solidFill>
                  <a:srgbClr val="FFFFFF"/>
                </a:solidFill>
                <a:latin typeface="Sharp Sans Display No1"/>
                <a:cs typeface="Sharp Sans Display No1"/>
              </a:rPr>
              <a:t>that</a:t>
            </a:r>
            <a:endParaRPr lang="en-GB" sz="900" dirty="0">
              <a:latin typeface="Sharp Sans Display No1"/>
              <a:cs typeface="Sharp Sans Display No1"/>
            </a:endParaRPr>
          </a:p>
          <a:p>
            <a:pPr marL="12700" marR="5080">
              <a:lnSpc>
                <a:spcPct val="111100"/>
              </a:lnSpc>
            </a:pPr>
            <a:r>
              <a:rPr lang="en-GB" sz="900" spc="-20" dirty="0">
                <a:solidFill>
                  <a:srgbClr val="FFFFFF"/>
                </a:solidFill>
                <a:latin typeface="Sharp Sans Display No1"/>
                <a:cs typeface="Sharp Sans Display No1"/>
              </a:rPr>
              <a:t>there</a:t>
            </a:r>
            <a:r>
              <a:rPr lang="en-GB" sz="900" spc="-15" dirty="0">
                <a:solidFill>
                  <a:srgbClr val="FFFFFF"/>
                </a:solidFill>
                <a:latin typeface="Sharp Sans Display No1"/>
                <a:cs typeface="Sharp Sans Display No1"/>
              </a:rPr>
              <a:t> </a:t>
            </a:r>
            <a:r>
              <a:rPr lang="en-GB" sz="900" spc="-20" dirty="0">
                <a:solidFill>
                  <a:srgbClr val="FFFFFF"/>
                </a:solidFill>
                <a:latin typeface="Sharp Sans Display No1"/>
                <a:cs typeface="Sharp Sans Display No1"/>
              </a:rPr>
              <a:t>are</a:t>
            </a:r>
            <a:r>
              <a:rPr lang="en-GB" sz="900" spc="-15" dirty="0">
                <a:solidFill>
                  <a:srgbClr val="FFFFFF"/>
                </a:solidFill>
                <a:latin typeface="Sharp Sans Display No1"/>
                <a:cs typeface="Sharp Sans Display No1"/>
              </a:rPr>
              <a:t> </a:t>
            </a:r>
            <a:r>
              <a:rPr lang="en-GB" sz="900" spc="-10" dirty="0">
                <a:solidFill>
                  <a:srgbClr val="FFFFFF"/>
                </a:solidFill>
                <a:latin typeface="Sharp Sans Display No1"/>
                <a:cs typeface="Sharp Sans Display No1"/>
              </a:rPr>
              <a:t>risks </a:t>
            </a:r>
            <a:r>
              <a:rPr lang="en-GB" sz="900" spc="-20" dirty="0">
                <a:solidFill>
                  <a:srgbClr val="FFFFFF"/>
                </a:solidFill>
                <a:latin typeface="Sharp Sans Display No1"/>
                <a:cs typeface="Sharp Sans Display No1"/>
              </a:rPr>
              <a:t>inherent</a:t>
            </a:r>
            <a:r>
              <a:rPr lang="en-GB" sz="900" spc="-15" dirty="0">
                <a:solidFill>
                  <a:srgbClr val="FFFFFF"/>
                </a:solidFill>
                <a:latin typeface="Sharp Sans Display No1"/>
                <a:cs typeface="Sharp Sans Display No1"/>
              </a:rPr>
              <a:t> </a:t>
            </a:r>
            <a:r>
              <a:rPr lang="en-GB" sz="900" dirty="0">
                <a:solidFill>
                  <a:srgbClr val="FFFFFF"/>
                </a:solidFill>
                <a:latin typeface="Sharp Sans Display No1"/>
                <a:cs typeface="Sharp Sans Display No1"/>
              </a:rPr>
              <a:t>in</a:t>
            </a:r>
            <a:r>
              <a:rPr lang="en-GB" sz="900" spc="-15" dirty="0">
                <a:solidFill>
                  <a:srgbClr val="FFFFFF"/>
                </a:solidFill>
                <a:latin typeface="Sharp Sans Display No1"/>
                <a:cs typeface="Sharp Sans Display No1"/>
              </a:rPr>
              <a:t> </a:t>
            </a:r>
            <a:r>
              <a:rPr lang="en-GB" sz="900" spc="-10" dirty="0">
                <a:solidFill>
                  <a:srgbClr val="FFFFFF"/>
                </a:solidFill>
                <a:latin typeface="Sharp Sans Display No1"/>
                <a:cs typeface="Sharp Sans Display No1"/>
              </a:rPr>
              <a:t>all </a:t>
            </a:r>
            <a:r>
              <a:rPr lang="en-GB" sz="900" spc="-20" dirty="0">
                <a:solidFill>
                  <a:srgbClr val="FFFFFF"/>
                </a:solidFill>
                <a:latin typeface="Sharp Sans Display No1"/>
                <a:cs typeface="Sharp Sans Display No1"/>
              </a:rPr>
              <a:t>investments</a:t>
            </a:r>
            <a:r>
              <a:rPr lang="en-GB" sz="900" spc="-15" dirty="0">
                <a:solidFill>
                  <a:srgbClr val="FFFFFF"/>
                </a:solidFill>
                <a:latin typeface="Sharp Sans Display No1"/>
                <a:cs typeface="Sharp Sans Display No1"/>
              </a:rPr>
              <a:t> </a:t>
            </a:r>
            <a:r>
              <a:rPr lang="en-GB" sz="900" dirty="0">
                <a:solidFill>
                  <a:srgbClr val="FFFFFF"/>
                </a:solidFill>
                <a:latin typeface="Sharp Sans Display No1"/>
                <a:cs typeface="Sharp Sans Display No1"/>
              </a:rPr>
              <a:t>and</a:t>
            </a:r>
            <a:r>
              <a:rPr lang="en-GB" sz="900" spc="-10" dirty="0">
                <a:solidFill>
                  <a:srgbClr val="FFFFFF"/>
                </a:solidFill>
                <a:latin typeface="Sharp Sans Display No1"/>
                <a:cs typeface="Sharp Sans Display No1"/>
              </a:rPr>
              <a:t> </a:t>
            </a:r>
            <a:r>
              <a:rPr lang="en-GB" sz="900" spc="-20" dirty="0">
                <a:solidFill>
                  <a:srgbClr val="FFFFFF"/>
                </a:solidFill>
                <a:latin typeface="Sharp Sans Display No1"/>
                <a:cs typeface="Sharp Sans Display No1"/>
              </a:rPr>
              <a:t>there</a:t>
            </a:r>
            <a:r>
              <a:rPr lang="en-GB" sz="900" spc="-15" dirty="0">
                <a:solidFill>
                  <a:srgbClr val="FFFFFF"/>
                </a:solidFill>
                <a:latin typeface="Sharp Sans Display No1"/>
                <a:cs typeface="Sharp Sans Display No1"/>
              </a:rPr>
              <a:t> </a:t>
            </a:r>
            <a:r>
              <a:rPr lang="en-GB" sz="900" dirty="0">
                <a:solidFill>
                  <a:srgbClr val="FFFFFF"/>
                </a:solidFill>
                <a:latin typeface="Sharp Sans Display No1"/>
                <a:cs typeface="Sharp Sans Display No1"/>
              </a:rPr>
              <a:t>can</a:t>
            </a:r>
            <a:r>
              <a:rPr lang="en-GB" sz="900" spc="-15" dirty="0">
                <a:solidFill>
                  <a:srgbClr val="FFFFFF"/>
                </a:solidFill>
                <a:latin typeface="Sharp Sans Display No1"/>
                <a:cs typeface="Sharp Sans Display No1"/>
              </a:rPr>
              <a:t> </a:t>
            </a:r>
            <a:r>
              <a:rPr lang="en-GB" sz="900" spc="-25" dirty="0">
                <a:solidFill>
                  <a:srgbClr val="FFFFFF"/>
                </a:solidFill>
                <a:latin typeface="Sharp Sans Display No1"/>
                <a:cs typeface="Sharp Sans Display No1"/>
              </a:rPr>
              <a:t>be</a:t>
            </a:r>
            <a:r>
              <a:rPr lang="en-GB" sz="900" spc="500" dirty="0">
                <a:solidFill>
                  <a:srgbClr val="FFFFFF"/>
                </a:solidFill>
                <a:latin typeface="Sharp Sans Display No1"/>
                <a:cs typeface="Sharp Sans Display No1"/>
              </a:rPr>
              <a:t> </a:t>
            </a:r>
            <a:r>
              <a:rPr lang="en-GB" sz="900" dirty="0">
                <a:solidFill>
                  <a:srgbClr val="FFFFFF"/>
                </a:solidFill>
                <a:latin typeface="Sharp Sans Display No1"/>
                <a:cs typeface="Sharp Sans Display No1"/>
              </a:rPr>
              <a:t>no </a:t>
            </a:r>
            <a:r>
              <a:rPr lang="en-GB" sz="900" spc="-25" dirty="0">
                <a:solidFill>
                  <a:srgbClr val="FFFFFF"/>
                </a:solidFill>
                <a:latin typeface="Sharp Sans Display No1"/>
                <a:cs typeface="Sharp Sans Display No1"/>
              </a:rPr>
              <a:t>guarantee</a:t>
            </a:r>
            <a:r>
              <a:rPr lang="en-GB" sz="900" spc="5" dirty="0">
                <a:solidFill>
                  <a:srgbClr val="FFFFFF"/>
                </a:solidFill>
                <a:latin typeface="Sharp Sans Display No1"/>
                <a:cs typeface="Sharp Sans Display No1"/>
              </a:rPr>
              <a:t> </a:t>
            </a:r>
            <a:r>
              <a:rPr lang="en-GB" sz="900" spc="-20" dirty="0">
                <a:solidFill>
                  <a:srgbClr val="FFFFFF"/>
                </a:solidFill>
                <a:latin typeface="Sharp Sans Display No1"/>
                <a:cs typeface="Sharp Sans Display No1"/>
              </a:rPr>
              <a:t>against</a:t>
            </a:r>
            <a:r>
              <a:rPr lang="en-GB" sz="900" spc="5" dirty="0">
                <a:solidFill>
                  <a:srgbClr val="FFFFFF"/>
                </a:solidFill>
                <a:latin typeface="Sharp Sans Display No1"/>
                <a:cs typeface="Sharp Sans Display No1"/>
              </a:rPr>
              <a:t> </a:t>
            </a:r>
            <a:r>
              <a:rPr lang="en-GB" sz="900" spc="-20" dirty="0">
                <a:solidFill>
                  <a:srgbClr val="FFFFFF"/>
                </a:solidFill>
                <a:latin typeface="Sharp Sans Display No1"/>
                <a:cs typeface="Sharp Sans Display No1"/>
              </a:rPr>
              <a:t>loss</a:t>
            </a:r>
            <a:r>
              <a:rPr lang="en-GB" sz="900" spc="5" dirty="0">
                <a:solidFill>
                  <a:srgbClr val="FFFFFF"/>
                </a:solidFill>
                <a:latin typeface="Sharp Sans Display No1"/>
                <a:cs typeface="Sharp Sans Display No1"/>
              </a:rPr>
              <a:t> </a:t>
            </a:r>
            <a:r>
              <a:rPr lang="en-GB" sz="900" spc="-20" dirty="0">
                <a:solidFill>
                  <a:srgbClr val="FFFFFF"/>
                </a:solidFill>
                <a:latin typeface="Sharp Sans Display No1"/>
                <a:cs typeface="Sharp Sans Display No1"/>
              </a:rPr>
              <a:t>resulting</a:t>
            </a:r>
            <a:r>
              <a:rPr lang="en-GB" sz="900" spc="5" dirty="0">
                <a:solidFill>
                  <a:srgbClr val="FFFFFF"/>
                </a:solidFill>
                <a:latin typeface="Sharp Sans Display No1"/>
                <a:cs typeface="Sharp Sans Display No1"/>
              </a:rPr>
              <a:t> </a:t>
            </a:r>
            <a:r>
              <a:rPr lang="en-GB" sz="900" spc="-25" dirty="0">
                <a:solidFill>
                  <a:srgbClr val="FFFFFF"/>
                </a:solidFill>
                <a:latin typeface="Sharp Sans Display No1"/>
                <a:cs typeface="Sharp Sans Display No1"/>
              </a:rPr>
              <a:t>from</a:t>
            </a:r>
            <a:r>
              <a:rPr lang="en-GB" sz="900" spc="5" dirty="0">
                <a:solidFill>
                  <a:srgbClr val="FFFFFF"/>
                </a:solidFill>
                <a:latin typeface="Sharp Sans Display No1"/>
                <a:cs typeface="Sharp Sans Display No1"/>
              </a:rPr>
              <a:t> </a:t>
            </a:r>
            <a:r>
              <a:rPr lang="en-GB" sz="900" spc="-20" dirty="0">
                <a:solidFill>
                  <a:srgbClr val="FFFFFF"/>
                </a:solidFill>
                <a:latin typeface="Sharp Sans Display No1"/>
                <a:cs typeface="Sharp Sans Display No1"/>
              </a:rPr>
              <a:t>investments</a:t>
            </a:r>
            <a:r>
              <a:rPr lang="en-GB" sz="900" spc="5" dirty="0">
                <a:solidFill>
                  <a:srgbClr val="FFFFFF"/>
                </a:solidFill>
                <a:latin typeface="Sharp Sans Display No1"/>
                <a:cs typeface="Sharp Sans Display No1"/>
              </a:rPr>
              <a:t> </a:t>
            </a:r>
            <a:r>
              <a:rPr lang="en-GB" sz="900" spc="-25" dirty="0">
                <a:solidFill>
                  <a:srgbClr val="FFFFFF"/>
                </a:solidFill>
                <a:latin typeface="Sharp Sans Display No1"/>
                <a:cs typeface="Sharp Sans Display No1"/>
              </a:rPr>
              <a:t>in</a:t>
            </a:r>
            <a:r>
              <a:rPr lang="en-GB" sz="900" spc="500" dirty="0">
                <a:solidFill>
                  <a:srgbClr val="FFFFFF"/>
                </a:solidFill>
                <a:latin typeface="Sharp Sans Display No1"/>
                <a:cs typeface="Sharp Sans Display No1"/>
              </a:rPr>
              <a:t> </a:t>
            </a:r>
            <a:r>
              <a:rPr lang="en-GB" sz="900" dirty="0">
                <a:solidFill>
                  <a:srgbClr val="FFFFFF"/>
                </a:solidFill>
                <a:latin typeface="Sharp Sans Display No1"/>
                <a:cs typeface="Sharp Sans Display No1"/>
              </a:rPr>
              <a:t>the</a:t>
            </a:r>
            <a:r>
              <a:rPr lang="en-GB" sz="900" spc="-40" dirty="0">
                <a:solidFill>
                  <a:srgbClr val="FFFFFF"/>
                </a:solidFill>
                <a:latin typeface="Sharp Sans Display No1"/>
                <a:cs typeface="Sharp Sans Display No1"/>
              </a:rPr>
              <a:t> </a:t>
            </a:r>
            <a:r>
              <a:rPr lang="en-GB" sz="900" spc="-10" dirty="0">
                <a:solidFill>
                  <a:srgbClr val="FFFFFF"/>
                </a:solidFill>
                <a:latin typeface="Sharp Sans Display No1"/>
                <a:cs typeface="Sharp Sans Display No1"/>
              </a:rPr>
              <a:t>Fund.</a:t>
            </a:r>
            <a:endParaRPr lang="en-GB" sz="900" dirty="0">
              <a:latin typeface="Sharp Sans Display No1"/>
              <a:cs typeface="Sharp Sans Display No1"/>
            </a:endParaRPr>
          </a:p>
          <a:p>
            <a:pPr marL="12700">
              <a:lnSpc>
                <a:spcPct val="100000"/>
              </a:lnSpc>
              <a:spcBef>
                <a:spcPts val="685"/>
              </a:spcBef>
            </a:pPr>
            <a:r>
              <a:rPr lang="en-GB" sz="900" b="1" dirty="0">
                <a:solidFill>
                  <a:srgbClr val="FFFFFF"/>
                </a:solidFill>
                <a:latin typeface="Sharp Sans Display No1"/>
                <a:cs typeface="Sharp Sans Display No1"/>
              </a:rPr>
              <a:t>Fund-specific risks</a:t>
            </a:r>
            <a:r>
              <a:rPr lang="en-GB" sz="900" b="1" spc="-10" dirty="0">
                <a:solidFill>
                  <a:srgbClr val="FFFFFF"/>
                </a:solidFill>
                <a:latin typeface="Sharp Sans Display No1"/>
                <a:cs typeface="Sharp Sans Display No1"/>
              </a:rPr>
              <a:t>:</a:t>
            </a:r>
            <a:endParaRPr lang="en-GB" sz="900" b="1" dirty="0">
              <a:latin typeface="Sharp Sans Display No1"/>
              <a:cs typeface="Sharp Sans Display No1"/>
            </a:endParaRPr>
          </a:p>
        </p:txBody>
      </p:sp>
      <p:sp>
        <p:nvSpPr>
          <p:cNvPr id="5" name="object 5"/>
          <p:cNvSpPr txBox="1"/>
          <p:nvPr/>
        </p:nvSpPr>
        <p:spPr>
          <a:xfrm>
            <a:off x="393700" y="1771511"/>
            <a:ext cx="3104515" cy="1925955"/>
          </a:xfrm>
          <a:prstGeom prst="rect">
            <a:avLst/>
          </a:prstGeom>
        </p:spPr>
        <p:txBody>
          <a:bodyPr vert="horz" wrap="square" lIns="0" tIns="63500" rIns="0" bIns="0" rtlCol="0">
            <a:spAutoFit/>
          </a:bodyPr>
          <a:lstStyle/>
          <a:p>
            <a:pPr marL="12700" marR="0" lvl="0" indent="0" defTabSz="914400" eaLnBrk="1" fontAlgn="auto" latinLnBrk="0" hangingPunct="1">
              <a:lnSpc>
                <a:spcPct val="100000"/>
              </a:lnSpc>
              <a:spcBef>
                <a:spcPts val="500"/>
              </a:spcBef>
              <a:spcAft>
                <a:spcPts val="0"/>
              </a:spcAft>
              <a:buClrTx/>
              <a:buSzTx/>
              <a:buFontTx/>
              <a:buNone/>
              <a:tabLst/>
              <a:defRPr/>
            </a:pPr>
            <a:r>
              <a:rPr kumimoji="0" sz="900" b="1" i="0" u="none" strike="noStrike" kern="0" cap="none" spc="0" normalizeH="0" baseline="0" noProof="0" dirty="0">
                <a:ln>
                  <a:noFill/>
                </a:ln>
                <a:solidFill>
                  <a:srgbClr val="FFFFFF"/>
                </a:solidFill>
                <a:effectLst/>
                <a:uLnTx/>
                <a:uFillTx/>
                <a:latin typeface="Sharp Sans Display No1 Semibold"/>
                <a:cs typeface="Sharp Sans Display No1 Semibold"/>
              </a:rPr>
              <a:t>Liquidity</a:t>
            </a:r>
            <a:r>
              <a:rPr kumimoji="0" sz="900" b="1" i="0" u="none" strike="noStrike" kern="0" cap="none" spc="-20" normalizeH="0" baseline="0" noProof="0" dirty="0">
                <a:ln>
                  <a:noFill/>
                </a:ln>
                <a:solidFill>
                  <a:srgbClr val="FFFFFF"/>
                </a:solidFill>
                <a:effectLst/>
                <a:uLnTx/>
                <a:uFillTx/>
                <a:latin typeface="Sharp Sans Display No1 Semibold"/>
                <a:cs typeface="Sharp Sans Display No1 Semibold"/>
              </a:rPr>
              <a:t> Risk</a:t>
            </a:r>
            <a:endParaRPr kumimoji="0" sz="900" b="0" i="0" u="none" strike="noStrike" kern="0" cap="none" spc="0" normalizeH="0" baseline="0" noProof="0" dirty="0">
              <a:ln>
                <a:noFill/>
              </a:ln>
              <a:solidFill>
                <a:sysClr val="windowText" lastClr="000000"/>
              </a:solidFill>
              <a:effectLst/>
              <a:uLnTx/>
              <a:uFillTx/>
              <a:latin typeface="Sharp Sans Display No1 Semibold"/>
              <a:cs typeface="Sharp Sans Display No1 Semibold"/>
            </a:endParaRPr>
          </a:p>
          <a:p>
            <a:pPr marL="12700" marR="5080" lvl="0" indent="0" defTabSz="914400" eaLnBrk="1" fontAlgn="auto" latinLnBrk="0" hangingPunct="1">
              <a:lnSpc>
                <a:spcPct val="111100"/>
              </a:lnSpc>
              <a:spcBef>
                <a:spcPts val="285"/>
              </a:spcBef>
              <a:spcAft>
                <a:spcPts val="0"/>
              </a:spcAft>
              <a:buClrTx/>
              <a:buSzTx/>
              <a:buFontTx/>
              <a:buNone/>
              <a:tabLst/>
              <a:defRPr/>
            </a:pPr>
            <a:r>
              <a:rPr kumimoji="0" sz="900" b="0" i="0" u="none" strike="noStrike" kern="0" cap="none" spc="-20" normalizeH="0" baseline="0" noProof="0" dirty="0">
                <a:ln>
                  <a:noFill/>
                </a:ln>
                <a:solidFill>
                  <a:srgbClr val="FFFFFF"/>
                </a:solidFill>
                <a:effectLst/>
                <a:uLnTx/>
                <a:uFillTx/>
                <a:latin typeface="Sharp Sans Display No1"/>
                <a:cs typeface="Sharp Sans Display No1"/>
              </a:rPr>
              <a:t>Private</a:t>
            </a:r>
            <a:r>
              <a:rPr kumimoji="0" sz="900" b="0" i="0" u="none" strike="noStrike" kern="0" cap="none" spc="-5" normalizeH="0" baseline="0" noProof="0" dirty="0">
                <a:ln>
                  <a:noFill/>
                </a:ln>
                <a:solidFill>
                  <a:srgbClr val="FFFFFF"/>
                </a:solidFill>
                <a:effectLst/>
                <a:uLnTx/>
                <a:uFillTx/>
                <a:latin typeface="Sharp Sans Display No1"/>
                <a:cs typeface="Sharp Sans Display No1"/>
              </a:rPr>
              <a:t>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market</a:t>
            </a:r>
            <a:r>
              <a:rPr kumimoji="0" sz="900" b="0" i="0" u="none" strike="noStrike" kern="0" cap="none" spc="-5" normalizeH="0" baseline="0" noProof="0" dirty="0">
                <a:ln>
                  <a:noFill/>
                </a:ln>
                <a:solidFill>
                  <a:srgbClr val="FFFFFF"/>
                </a:solidFill>
                <a:effectLst/>
                <a:uLnTx/>
                <a:uFillTx/>
                <a:latin typeface="Sharp Sans Display No1"/>
                <a:cs typeface="Sharp Sans Display No1"/>
              </a:rPr>
              <a:t>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assets</a:t>
            </a:r>
            <a:r>
              <a:rPr kumimoji="0" sz="900" b="0" i="0" u="none" strike="noStrike" kern="0" cap="none" spc="0" normalizeH="0" baseline="0" noProof="0" dirty="0">
                <a:ln>
                  <a:noFill/>
                </a:ln>
                <a:solidFill>
                  <a:srgbClr val="FFFFFF"/>
                </a:solidFill>
                <a:effectLst/>
                <a:uLnTx/>
                <a:uFillTx/>
                <a:latin typeface="Sharp Sans Display No1"/>
                <a:cs typeface="Sharp Sans Display No1"/>
              </a:rPr>
              <a:t>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are</a:t>
            </a:r>
            <a:r>
              <a:rPr kumimoji="0" sz="900" b="0" i="0" u="none" strike="noStrike" kern="0" cap="none" spc="-5" normalizeH="0" baseline="0" noProof="0" dirty="0">
                <a:ln>
                  <a:noFill/>
                </a:ln>
                <a:solidFill>
                  <a:srgbClr val="FFFFFF"/>
                </a:solidFill>
                <a:effectLst/>
                <a:uLnTx/>
                <a:uFillTx/>
                <a:latin typeface="Sharp Sans Display No1"/>
                <a:cs typeface="Sharp Sans Display No1"/>
              </a:rPr>
              <a:t>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inherently</a:t>
            </a:r>
            <a:r>
              <a:rPr kumimoji="0" sz="900" b="0" i="0" u="none" strike="noStrike" kern="0" cap="none" spc="-5"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illiquid.</a:t>
            </a:r>
            <a:r>
              <a:rPr kumimoji="0" sz="900" b="0" i="0" u="none" strike="noStrike" kern="0" cap="none" spc="0"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Selling</a:t>
            </a:r>
            <a:r>
              <a:rPr kumimoji="0" sz="900" b="0" i="0" u="none" strike="noStrike" kern="0" cap="none" spc="-5"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private</a:t>
            </a:r>
            <a:r>
              <a:rPr kumimoji="0" sz="900" b="0" i="0" u="none" strike="noStrike" kern="0" cap="none" spc="500" normalizeH="0" baseline="0" noProof="0" dirty="0">
                <a:ln>
                  <a:noFill/>
                </a:ln>
                <a:solidFill>
                  <a:srgbClr val="FFFFFF"/>
                </a:solidFill>
                <a:effectLst/>
                <a:uLnTx/>
                <a:uFillTx/>
                <a:latin typeface="Sharp Sans Display No1"/>
                <a:cs typeface="Sharp Sans Display No1"/>
              </a:rPr>
              <a:t>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market</a:t>
            </a:r>
            <a:r>
              <a:rPr kumimoji="0" sz="900" b="0" i="0" u="none" strike="noStrike" kern="0" cap="none" spc="-25" normalizeH="0" baseline="0" noProof="0" dirty="0">
                <a:ln>
                  <a:noFill/>
                </a:ln>
                <a:solidFill>
                  <a:srgbClr val="FFFFFF"/>
                </a:solidFill>
                <a:effectLst/>
                <a:uLnTx/>
                <a:uFillTx/>
                <a:latin typeface="Sharp Sans Display No1"/>
                <a:cs typeface="Sharp Sans Display No1"/>
              </a:rPr>
              <a:t>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assets</a:t>
            </a:r>
            <a:r>
              <a:rPr kumimoji="0" sz="900" b="0" i="0" u="none" strike="noStrike" kern="0" cap="none" spc="-25" normalizeH="0" baseline="0" noProof="0" dirty="0">
                <a:ln>
                  <a:noFill/>
                </a:ln>
                <a:solidFill>
                  <a:srgbClr val="FFFFFF"/>
                </a:solidFill>
                <a:effectLst/>
                <a:uLnTx/>
                <a:uFillTx/>
                <a:latin typeface="Sharp Sans Display No1"/>
                <a:cs typeface="Sharp Sans Display No1"/>
              </a:rPr>
              <a:t> </a:t>
            </a:r>
            <a:r>
              <a:rPr kumimoji="0" sz="900" b="0" i="0" u="none" strike="noStrike" kern="0" cap="none" spc="0" normalizeH="0" baseline="0" noProof="0" dirty="0">
                <a:ln>
                  <a:noFill/>
                </a:ln>
                <a:solidFill>
                  <a:srgbClr val="FFFFFF"/>
                </a:solidFill>
                <a:effectLst/>
                <a:uLnTx/>
                <a:uFillTx/>
                <a:latin typeface="Sharp Sans Display No1"/>
                <a:cs typeface="Sharp Sans Display No1"/>
              </a:rPr>
              <a:t>can</a:t>
            </a:r>
            <a:r>
              <a:rPr kumimoji="0" sz="900" b="0" i="0" u="none" strike="noStrike" kern="0" cap="none" spc="-25" normalizeH="0" baseline="0" noProof="0" dirty="0">
                <a:ln>
                  <a:noFill/>
                </a:ln>
                <a:solidFill>
                  <a:srgbClr val="FFFFFF"/>
                </a:solidFill>
                <a:effectLst/>
                <a:uLnTx/>
                <a:uFillTx/>
                <a:latin typeface="Sharp Sans Display No1"/>
                <a:cs typeface="Sharp Sans Display No1"/>
              </a:rPr>
              <a:t> </a:t>
            </a:r>
            <a:r>
              <a:rPr kumimoji="0" sz="900" b="0" i="0" u="none" strike="noStrike" kern="0" cap="none" spc="0" normalizeH="0" baseline="0" noProof="0" dirty="0">
                <a:ln>
                  <a:noFill/>
                </a:ln>
                <a:solidFill>
                  <a:srgbClr val="FFFFFF"/>
                </a:solidFill>
                <a:effectLst/>
                <a:uLnTx/>
                <a:uFillTx/>
                <a:latin typeface="Sharp Sans Display No1"/>
                <a:cs typeface="Sharp Sans Display No1"/>
              </a:rPr>
              <a:t>be</a:t>
            </a:r>
            <a:r>
              <a:rPr kumimoji="0" sz="900" b="0" i="0" u="none" strike="noStrike" kern="0" cap="none" spc="-25" normalizeH="0" baseline="0" noProof="0" dirty="0">
                <a:ln>
                  <a:noFill/>
                </a:ln>
                <a:solidFill>
                  <a:srgbClr val="FFFFFF"/>
                </a:solidFill>
                <a:effectLst/>
                <a:uLnTx/>
                <a:uFillTx/>
                <a:latin typeface="Sharp Sans Display No1"/>
                <a:cs typeface="Sharp Sans Display No1"/>
              </a:rPr>
              <a:t> </a:t>
            </a:r>
            <a:r>
              <a:rPr kumimoji="0" sz="900" b="0" i="0" u="none" strike="noStrike" kern="0" cap="none" spc="0" normalizeH="0" baseline="0" noProof="0" dirty="0">
                <a:ln>
                  <a:noFill/>
                </a:ln>
                <a:solidFill>
                  <a:srgbClr val="FFFFFF"/>
                </a:solidFill>
                <a:effectLst/>
                <a:uLnTx/>
                <a:uFillTx/>
                <a:latin typeface="Sharp Sans Display No1"/>
                <a:cs typeface="Sharp Sans Display No1"/>
              </a:rPr>
              <a:t>a</a:t>
            </a:r>
            <a:r>
              <a:rPr kumimoji="0" sz="900" b="0" i="0" u="none" strike="noStrike" kern="0" cap="none" spc="-25"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lengthy</a:t>
            </a:r>
            <a:r>
              <a:rPr kumimoji="0" sz="900" b="0" i="0" u="none" strike="noStrike" kern="0" cap="none" spc="-25" normalizeH="0" baseline="0" noProof="0" dirty="0">
                <a:ln>
                  <a:noFill/>
                </a:ln>
                <a:solidFill>
                  <a:srgbClr val="FFFFFF"/>
                </a:solidFill>
                <a:effectLst/>
                <a:uLnTx/>
                <a:uFillTx/>
                <a:latin typeface="Sharp Sans Display No1"/>
                <a:cs typeface="Sharp Sans Display No1"/>
              </a:rPr>
              <a:t>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process,</a:t>
            </a:r>
            <a:r>
              <a:rPr kumimoji="0" sz="900" b="0" i="0" u="none" strike="noStrike" kern="0" cap="none" spc="-25" normalizeH="0" baseline="0" noProof="0" dirty="0">
                <a:ln>
                  <a:noFill/>
                </a:ln>
                <a:solidFill>
                  <a:srgbClr val="FFFFFF"/>
                </a:solidFill>
                <a:effectLst/>
                <a:uLnTx/>
                <a:uFillTx/>
                <a:latin typeface="Sharp Sans Display No1"/>
                <a:cs typeface="Sharp Sans Display No1"/>
              </a:rPr>
              <a:t> </a:t>
            </a:r>
            <a:r>
              <a:rPr kumimoji="0" sz="900" b="0" i="0" u="none" strike="noStrike" kern="0" cap="none" spc="0" normalizeH="0" baseline="0" noProof="0" dirty="0">
                <a:ln>
                  <a:noFill/>
                </a:ln>
                <a:solidFill>
                  <a:srgbClr val="FFFFFF"/>
                </a:solidFill>
                <a:effectLst/>
                <a:uLnTx/>
                <a:uFillTx/>
                <a:latin typeface="Sharp Sans Display No1"/>
                <a:cs typeface="Sharp Sans Display No1"/>
              </a:rPr>
              <a:t>and</a:t>
            </a:r>
            <a:r>
              <a:rPr kumimoji="0" sz="900" b="0" i="0" u="none" strike="noStrike" kern="0" cap="none" spc="-25" normalizeH="0" baseline="0" noProof="0" dirty="0">
                <a:ln>
                  <a:noFill/>
                </a:ln>
                <a:solidFill>
                  <a:srgbClr val="FFFFFF"/>
                </a:solidFill>
                <a:effectLst/>
                <a:uLnTx/>
                <a:uFillTx/>
                <a:latin typeface="Sharp Sans Display No1"/>
                <a:cs typeface="Sharp Sans Display No1"/>
              </a:rPr>
              <a:t> </a:t>
            </a:r>
            <a:r>
              <a:rPr kumimoji="0" sz="900" b="0" i="0" u="none" strike="noStrike" kern="0" cap="none" spc="0" normalizeH="0" baseline="0" noProof="0" dirty="0">
                <a:ln>
                  <a:noFill/>
                </a:ln>
                <a:solidFill>
                  <a:srgbClr val="FFFFFF"/>
                </a:solidFill>
                <a:effectLst/>
                <a:uLnTx/>
                <a:uFillTx/>
                <a:latin typeface="Sharp Sans Display No1"/>
                <a:cs typeface="Sharp Sans Display No1"/>
              </a:rPr>
              <a:t>the</a:t>
            </a:r>
            <a:r>
              <a:rPr kumimoji="0" sz="900" b="0" i="0" u="none" strike="noStrike" kern="0" cap="none" spc="-25"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price</a:t>
            </a:r>
            <a:r>
              <a:rPr kumimoji="0" sz="900" b="0" i="0" u="none" strike="noStrike" kern="0" cap="none" spc="-25" normalizeH="0" baseline="0" noProof="0" dirty="0">
                <a:ln>
                  <a:noFill/>
                </a:ln>
                <a:solidFill>
                  <a:srgbClr val="FFFFFF"/>
                </a:solidFill>
                <a:effectLst/>
                <a:uLnTx/>
                <a:uFillTx/>
                <a:latin typeface="Sharp Sans Display No1"/>
                <a:cs typeface="Sharp Sans Display No1"/>
              </a:rPr>
              <a:t> at</a:t>
            </a:r>
            <a:r>
              <a:rPr kumimoji="0" sz="900" b="0" i="0" u="none" strike="noStrike" kern="0" cap="none" spc="500"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which</a:t>
            </a:r>
            <a:r>
              <a:rPr kumimoji="0" sz="900" b="0" i="0" u="none" strike="noStrike" kern="0" cap="none" spc="-15" normalizeH="0" baseline="0" noProof="0" dirty="0">
                <a:ln>
                  <a:noFill/>
                </a:ln>
                <a:solidFill>
                  <a:srgbClr val="FFFFFF"/>
                </a:solidFill>
                <a:effectLst/>
                <a:uLnTx/>
                <a:uFillTx/>
                <a:latin typeface="Sharp Sans Display No1"/>
                <a:cs typeface="Sharp Sans Display No1"/>
              </a:rPr>
              <a:t>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assets</a:t>
            </a:r>
            <a:r>
              <a:rPr kumimoji="0" sz="900" b="0" i="0" u="none" strike="noStrike" kern="0" cap="none" spc="-15" normalizeH="0" baseline="0" noProof="0" dirty="0">
                <a:ln>
                  <a:noFill/>
                </a:ln>
                <a:solidFill>
                  <a:srgbClr val="FFFFFF"/>
                </a:solidFill>
                <a:effectLst/>
                <a:uLnTx/>
                <a:uFillTx/>
                <a:latin typeface="Sharp Sans Display No1"/>
                <a:cs typeface="Sharp Sans Display No1"/>
              </a:rPr>
              <a:t> </a:t>
            </a:r>
            <a:r>
              <a:rPr kumimoji="0" sz="900" b="0" i="0" u="none" strike="noStrike" kern="0" cap="none" spc="0" normalizeH="0" baseline="0" noProof="0" dirty="0">
                <a:ln>
                  <a:noFill/>
                </a:ln>
                <a:solidFill>
                  <a:srgbClr val="FFFFFF"/>
                </a:solidFill>
                <a:effectLst/>
                <a:uLnTx/>
                <a:uFillTx/>
                <a:latin typeface="Sharp Sans Display No1"/>
                <a:cs typeface="Sharp Sans Display No1"/>
              </a:rPr>
              <a:t>can</a:t>
            </a:r>
            <a:r>
              <a:rPr kumimoji="0" sz="900" b="0" i="0" u="none" strike="noStrike" kern="0" cap="none" spc="-15" normalizeH="0" baseline="0" noProof="0" dirty="0">
                <a:ln>
                  <a:noFill/>
                </a:ln>
                <a:solidFill>
                  <a:srgbClr val="FFFFFF"/>
                </a:solidFill>
                <a:effectLst/>
                <a:uLnTx/>
                <a:uFillTx/>
                <a:latin typeface="Sharp Sans Display No1"/>
                <a:cs typeface="Sharp Sans Display No1"/>
              </a:rPr>
              <a:t> </a:t>
            </a:r>
            <a:r>
              <a:rPr kumimoji="0" sz="900" b="0" i="0" u="none" strike="noStrike" kern="0" cap="none" spc="0" normalizeH="0" baseline="0" noProof="0" dirty="0">
                <a:ln>
                  <a:noFill/>
                </a:ln>
                <a:solidFill>
                  <a:srgbClr val="FFFFFF"/>
                </a:solidFill>
                <a:effectLst/>
                <a:uLnTx/>
                <a:uFillTx/>
                <a:latin typeface="Sharp Sans Display No1"/>
                <a:cs typeface="Sharp Sans Display No1"/>
              </a:rPr>
              <a:t>be</a:t>
            </a:r>
            <a:r>
              <a:rPr kumimoji="0" sz="900" b="0" i="0" u="none" strike="noStrike" kern="0" cap="none" spc="-10" normalizeH="0" baseline="0" noProof="0" dirty="0">
                <a:ln>
                  <a:noFill/>
                </a:ln>
                <a:solidFill>
                  <a:srgbClr val="FFFFFF"/>
                </a:solidFill>
                <a:effectLst/>
                <a:uLnTx/>
                <a:uFillTx/>
                <a:latin typeface="Sharp Sans Display No1"/>
                <a:cs typeface="Sharp Sans Display No1"/>
              </a:rPr>
              <a:t>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sold</a:t>
            </a:r>
            <a:r>
              <a:rPr kumimoji="0" sz="900" b="0" i="0" u="none" strike="noStrike" kern="0" cap="none" spc="-15" normalizeH="0" baseline="0" noProof="0" dirty="0">
                <a:ln>
                  <a:noFill/>
                </a:ln>
                <a:solidFill>
                  <a:srgbClr val="FFFFFF"/>
                </a:solidFill>
                <a:effectLst/>
                <a:uLnTx/>
                <a:uFillTx/>
                <a:latin typeface="Sharp Sans Display No1"/>
                <a:cs typeface="Sharp Sans Display No1"/>
              </a:rPr>
              <a:t> </a:t>
            </a:r>
            <a:r>
              <a:rPr kumimoji="0" sz="900" b="0" i="0" u="none" strike="noStrike" kern="0" cap="none" spc="0" normalizeH="0" baseline="0" noProof="0" dirty="0">
                <a:ln>
                  <a:noFill/>
                </a:ln>
                <a:solidFill>
                  <a:srgbClr val="FFFFFF"/>
                </a:solidFill>
                <a:effectLst/>
                <a:uLnTx/>
                <a:uFillTx/>
                <a:latin typeface="Sharp Sans Display No1"/>
                <a:cs typeface="Sharp Sans Display No1"/>
              </a:rPr>
              <a:t>may</a:t>
            </a:r>
            <a:r>
              <a:rPr kumimoji="0" sz="900" b="0" i="0" u="none" strike="noStrike" kern="0" cap="none" spc="-15" normalizeH="0" baseline="0" noProof="0" dirty="0">
                <a:ln>
                  <a:noFill/>
                </a:ln>
                <a:solidFill>
                  <a:srgbClr val="FFFFFF"/>
                </a:solidFill>
                <a:effectLst/>
                <a:uLnTx/>
                <a:uFillTx/>
                <a:latin typeface="Sharp Sans Display No1"/>
                <a:cs typeface="Sharp Sans Display No1"/>
              </a:rPr>
              <a:t> </a:t>
            </a:r>
            <a:r>
              <a:rPr kumimoji="0" sz="900" b="0" i="0" u="none" strike="noStrike" kern="0" cap="none" spc="0" normalizeH="0" baseline="0" noProof="0" dirty="0">
                <a:ln>
                  <a:noFill/>
                </a:ln>
                <a:solidFill>
                  <a:srgbClr val="FFFFFF"/>
                </a:solidFill>
                <a:effectLst/>
                <a:uLnTx/>
                <a:uFillTx/>
                <a:latin typeface="Sharp Sans Display No1"/>
                <a:cs typeface="Sharp Sans Display No1"/>
              </a:rPr>
              <a:t>be</a:t>
            </a:r>
            <a:r>
              <a:rPr kumimoji="0" sz="900" b="0" i="0" u="none" strike="noStrike" kern="0" cap="none" spc="-15" normalizeH="0" baseline="0" noProof="0" dirty="0">
                <a:ln>
                  <a:noFill/>
                </a:ln>
                <a:solidFill>
                  <a:srgbClr val="FFFFFF"/>
                </a:solidFill>
                <a:effectLst/>
                <a:uLnTx/>
                <a:uFillTx/>
                <a:latin typeface="Sharp Sans Display No1"/>
                <a:cs typeface="Sharp Sans Display No1"/>
              </a:rPr>
              <a:t>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uncertain.</a:t>
            </a:r>
            <a:r>
              <a:rPr kumimoji="0" sz="900" b="0" i="0" u="none" strike="noStrike" kern="0" cap="none" spc="-10" normalizeH="0" baseline="0" noProof="0" dirty="0">
                <a:ln>
                  <a:noFill/>
                </a:ln>
                <a:solidFill>
                  <a:srgbClr val="FFFFFF"/>
                </a:solidFill>
                <a:effectLst/>
                <a:uLnTx/>
                <a:uFillTx/>
                <a:latin typeface="Sharp Sans Display No1"/>
                <a:cs typeface="Sharp Sans Display No1"/>
              </a:rPr>
              <a:t> Consequently,</a:t>
            </a:r>
            <a:r>
              <a:rPr kumimoji="0" sz="900" b="0" i="0" u="none" strike="noStrike" kern="0" cap="none" spc="500" normalizeH="0" baseline="0" noProof="0" dirty="0">
                <a:ln>
                  <a:noFill/>
                </a:ln>
                <a:solidFill>
                  <a:srgbClr val="FFFFFF"/>
                </a:solidFill>
                <a:effectLst/>
                <a:uLnTx/>
                <a:uFillTx/>
                <a:latin typeface="Sharp Sans Display No1"/>
                <a:cs typeface="Sharp Sans Display No1"/>
              </a:rPr>
              <a:t> </a:t>
            </a:r>
            <a:r>
              <a:rPr kumimoji="0" sz="900" b="0" i="0" u="none" strike="noStrike" kern="0" cap="none" spc="-25" normalizeH="0" baseline="0" noProof="0" dirty="0">
                <a:ln>
                  <a:noFill/>
                </a:ln>
                <a:solidFill>
                  <a:srgbClr val="FFFFFF"/>
                </a:solidFill>
                <a:effectLst/>
                <a:uLnTx/>
                <a:uFillTx/>
                <a:latin typeface="Sharp Sans Display No1"/>
                <a:cs typeface="Sharp Sans Display No1"/>
              </a:rPr>
              <a:t>investors</a:t>
            </a:r>
            <a:r>
              <a:rPr kumimoji="0" sz="900" b="0" i="0" u="none" strike="noStrike" kern="0" cap="none" spc="-15" normalizeH="0" baseline="0" noProof="0" dirty="0">
                <a:ln>
                  <a:noFill/>
                </a:ln>
                <a:solidFill>
                  <a:srgbClr val="FFFFFF"/>
                </a:solidFill>
                <a:effectLst/>
                <a:uLnTx/>
                <a:uFillTx/>
                <a:latin typeface="Sharp Sans Display No1"/>
                <a:cs typeface="Sharp Sans Display No1"/>
              </a:rPr>
              <a:t> </a:t>
            </a:r>
            <a:r>
              <a:rPr kumimoji="0" sz="900" b="0" i="0" u="none" strike="noStrike" kern="0" cap="none" spc="0" normalizeH="0" baseline="0" noProof="0" dirty="0">
                <a:ln>
                  <a:noFill/>
                </a:ln>
                <a:solidFill>
                  <a:srgbClr val="FFFFFF"/>
                </a:solidFill>
                <a:effectLst/>
                <a:uLnTx/>
                <a:uFillTx/>
                <a:latin typeface="Sharp Sans Display No1"/>
                <a:cs typeface="Sharp Sans Display No1"/>
              </a:rPr>
              <a:t>in</a:t>
            </a:r>
            <a:r>
              <a:rPr kumimoji="0" sz="900" b="0" i="0" u="none" strike="noStrike" kern="0" cap="none" spc="-15" normalizeH="0" baseline="0" noProof="0" dirty="0">
                <a:ln>
                  <a:noFill/>
                </a:ln>
                <a:solidFill>
                  <a:srgbClr val="FFFFFF"/>
                </a:solidFill>
                <a:effectLst/>
                <a:uLnTx/>
                <a:uFillTx/>
                <a:latin typeface="Sharp Sans Display No1"/>
                <a:cs typeface="Sharp Sans Display No1"/>
              </a:rPr>
              <a:t> </a:t>
            </a:r>
            <a:r>
              <a:rPr kumimoji="0" sz="900" b="0" i="0" u="none" strike="noStrike" kern="0" cap="none" spc="0" normalizeH="0" baseline="0" noProof="0" dirty="0">
                <a:ln>
                  <a:noFill/>
                </a:ln>
                <a:solidFill>
                  <a:srgbClr val="FFFFFF"/>
                </a:solidFill>
                <a:effectLst/>
                <a:uLnTx/>
                <a:uFillTx/>
                <a:latin typeface="Sharp Sans Display No1"/>
                <a:cs typeface="Sharp Sans Display No1"/>
              </a:rPr>
              <a:t>the</a:t>
            </a:r>
            <a:r>
              <a:rPr kumimoji="0" sz="900" b="0" i="0" u="none" strike="noStrike" kern="0" cap="none" spc="-10" normalizeH="0" baseline="0" noProof="0" dirty="0">
                <a:ln>
                  <a:noFill/>
                </a:ln>
                <a:solidFill>
                  <a:srgbClr val="FFFFFF"/>
                </a:solidFill>
                <a:effectLst/>
                <a:uLnTx/>
                <a:uFillTx/>
                <a:latin typeface="Sharp Sans Display No1"/>
                <a:cs typeface="Sharp Sans Display No1"/>
              </a:rPr>
              <a:t> </a:t>
            </a:r>
            <a:r>
              <a:rPr kumimoji="0" sz="900" b="0" i="0" u="none" strike="noStrike" kern="0" cap="none" spc="-25" normalizeH="0" baseline="0" noProof="0" dirty="0">
                <a:ln>
                  <a:noFill/>
                </a:ln>
                <a:solidFill>
                  <a:srgbClr val="FFFFFF"/>
                </a:solidFill>
                <a:effectLst/>
                <a:uLnTx/>
                <a:uFillTx/>
                <a:latin typeface="Sharp Sans Display No1"/>
                <a:cs typeface="Sharp Sans Display No1"/>
              </a:rPr>
              <a:t>relevant</a:t>
            </a:r>
            <a:r>
              <a:rPr kumimoji="0" sz="900" b="0" i="0" u="none" strike="noStrike" kern="0" cap="none" spc="-15" normalizeH="0" baseline="0" noProof="0" dirty="0">
                <a:ln>
                  <a:noFill/>
                </a:ln>
                <a:solidFill>
                  <a:srgbClr val="FFFFFF"/>
                </a:solidFill>
                <a:effectLst/>
                <a:uLnTx/>
                <a:uFillTx/>
                <a:latin typeface="Sharp Sans Display No1"/>
                <a:cs typeface="Sharp Sans Display No1"/>
              </a:rPr>
              <a:t> </a:t>
            </a:r>
            <a:r>
              <a:rPr kumimoji="0" sz="900" b="0" i="0" u="none" strike="noStrike" kern="0" cap="none" spc="0" normalizeH="0" baseline="0" noProof="0" dirty="0">
                <a:ln>
                  <a:noFill/>
                </a:ln>
                <a:solidFill>
                  <a:srgbClr val="FFFFFF"/>
                </a:solidFill>
                <a:effectLst/>
                <a:uLnTx/>
                <a:uFillTx/>
                <a:latin typeface="Sharp Sans Display No1"/>
                <a:cs typeface="Sharp Sans Display No1"/>
              </a:rPr>
              <a:t>Fund</a:t>
            </a:r>
            <a:r>
              <a:rPr kumimoji="0" sz="900" b="0" i="0" u="none" strike="noStrike" kern="0" cap="none" spc="-15" normalizeH="0" baseline="0" noProof="0" dirty="0">
                <a:ln>
                  <a:noFill/>
                </a:ln>
                <a:solidFill>
                  <a:srgbClr val="FFFFFF"/>
                </a:solidFill>
                <a:effectLst/>
                <a:uLnTx/>
                <a:uFillTx/>
                <a:latin typeface="Sharp Sans Display No1"/>
                <a:cs typeface="Sharp Sans Display No1"/>
              </a:rPr>
              <a:t>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should</a:t>
            </a:r>
            <a:r>
              <a:rPr kumimoji="0" sz="900" b="0" i="0" u="none" strike="noStrike" kern="0" cap="none" spc="-10" normalizeH="0" baseline="0" noProof="0" dirty="0">
                <a:ln>
                  <a:noFill/>
                </a:ln>
                <a:solidFill>
                  <a:srgbClr val="FFFFFF"/>
                </a:solidFill>
                <a:effectLst/>
                <a:uLnTx/>
                <a:uFillTx/>
                <a:latin typeface="Sharp Sans Display No1"/>
                <a:cs typeface="Sharp Sans Display No1"/>
              </a:rPr>
              <a:t> </a:t>
            </a:r>
            <a:r>
              <a:rPr kumimoji="0" sz="900" b="0" i="0" u="none" strike="noStrike" kern="0" cap="none" spc="0" normalizeH="0" baseline="0" noProof="0" dirty="0">
                <a:ln>
                  <a:noFill/>
                </a:ln>
                <a:solidFill>
                  <a:srgbClr val="FFFFFF"/>
                </a:solidFill>
                <a:effectLst/>
                <a:uLnTx/>
                <a:uFillTx/>
                <a:latin typeface="Sharp Sans Display No1"/>
                <a:cs typeface="Sharp Sans Display No1"/>
              </a:rPr>
              <a:t>be</a:t>
            </a:r>
            <a:r>
              <a:rPr kumimoji="0" sz="900" b="0" i="0" u="none" strike="noStrike" kern="0" cap="none" spc="-15" normalizeH="0" baseline="0" noProof="0" dirty="0">
                <a:ln>
                  <a:noFill/>
                </a:ln>
                <a:solidFill>
                  <a:srgbClr val="FFFFFF"/>
                </a:solidFill>
                <a:effectLst/>
                <a:uLnTx/>
                <a:uFillTx/>
                <a:latin typeface="Sharp Sans Display No1"/>
                <a:cs typeface="Sharp Sans Display No1"/>
              </a:rPr>
              <a:t> </a:t>
            </a:r>
            <a:r>
              <a:rPr kumimoji="0" sz="900" b="0" i="0" u="none" strike="noStrike" kern="0" cap="none" spc="-25" normalizeH="0" baseline="0" noProof="0" dirty="0">
                <a:ln>
                  <a:noFill/>
                </a:ln>
                <a:solidFill>
                  <a:srgbClr val="FFFFFF"/>
                </a:solidFill>
                <a:effectLst/>
                <a:uLnTx/>
                <a:uFillTx/>
                <a:latin typeface="Sharp Sans Display No1"/>
                <a:cs typeface="Sharp Sans Display No1"/>
              </a:rPr>
              <a:t>aware</a:t>
            </a:r>
            <a:r>
              <a:rPr kumimoji="0" sz="900" b="0" i="0" u="none" strike="noStrike" kern="0" cap="none" spc="-10" normalizeH="0" baseline="0" noProof="0" dirty="0">
                <a:ln>
                  <a:noFill/>
                </a:ln>
                <a:solidFill>
                  <a:srgbClr val="FFFFFF"/>
                </a:solidFill>
                <a:effectLst/>
                <a:uLnTx/>
                <a:uFillTx/>
                <a:latin typeface="Sharp Sans Display No1"/>
                <a:cs typeface="Sharp Sans Display No1"/>
              </a:rPr>
              <a:t> that</a:t>
            </a:r>
            <a:r>
              <a:rPr kumimoji="0" sz="900" b="0" i="0" u="none" strike="noStrike" kern="0" cap="none" spc="-15" normalizeH="0" baseline="0" noProof="0" dirty="0">
                <a:ln>
                  <a:noFill/>
                </a:ln>
                <a:solidFill>
                  <a:srgbClr val="FFFFFF"/>
                </a:solidFill>
                <a:effectLst/>
                <a:uLnTx/>
                <a:uFillTx/>
                <a:latin typeface="Sharp Sans Display No1"/>
                <a:cs typeface="Sharp Sans Display No1"/>
              </a:rPr>
              <a:t>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they</a:t>
            </a:r>
            <a:r>
              <a:rPr kumimoji="0" sz="900" b="0" i="0" u="none" strike="noStrike" kern="0" cap="none" spc="500" normalizeH="0" baseline="0" noProof="0" dirty="0">
                <a:ln>
                  <a:noFill/>
                </a:ln>
                <a:solidFill>
                  <a:srgbClr val="FFFFFF"/>
                </a:solidFill>
                <a:effectLst/>
                <a:uLnTx/>
                <a:uFillTx/>
                <a:latin typeface="Sharp Sans Display No1"/>
                <a:cs typeface="Sharp Sans Display No1"/>
              </a:rPr>
              <a:t> </a:t>
            </a:r>
            <a:r>
              <a:rPr kumimoji="0" sz="900" b="0" i="0" u="none" strike="noStrike" kern="0" cap="none" spc="0" normalizeH="0" baseline="0" noProof="0" dirty="0">
                <a:ln>
                  <a:noFill/>
                </a:ln>
                <a:solidFill>
                  <a:srgbClr val="FFFFFF"/>
                </a:solidFill>
                <a:effectLst/>
                <a:uLnTx/>
                <a:uFillTx/>
                <a:latin typeface="Sharp Sans Display No1"/>
                <a:cs typeface="Sharp Sans Display No1"/>
              </a:rPr>
              <a:t>may</a:t>
            </a:r>
            <a:r>
              <a:rPr kumimoji="0" sz="900" b="0" i="0" u="none" strike="noStrike" kern="0" cap="none" spc="-25" normalizeH="0" baseline="0" noProof="0" dirty="0">
                <a:ln>
                  <a:noFill/>
                </a:ln>
                <a:solidFill>
                  <a:srgbClr val="FFFFFF"/>
                </a:solidFill>
                <a:effectLst/>
                <a:uLnTx/>
                <a:uFillTx/>
                <a:latin typeface="Sharp Sans Display No1"/>
                <a:cs typeface="Sharp Sans Display No1"/>
              </a:rPr>
              <a:t>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not </a:t>
            </a:r>
            <a:r>
              <a:rPr kumimoji="0" sz="900" b="0" i="0" u="none" strike="noStrike" kern="0" cap="none" spc="0" normalizeH="0" baseline="0" noProof="0" dirty="0">
                <a:ln>
                  <a:noFill/>
                </a:ln>
                <a:solidFill>
                  <a:srgbClr val="FFFFFF"/>
                </a:solidFill>
                <a:effectLst/>
                <a:uLnTx/>
                <a:uFillTx/>
                <a:latin typeface="Sharp Sans Display No1"/>
                <a:cs typeface="Sharp Sans Display No1"/>
              </a:rPr>
              <a:t>be</a:t>
            </a:r>
            <a:r>
              <a:rPr kumimoji="0" sz="900" b="0" i="0" u="none" strike="noStrike" kern="0" cap="none" spc="-20"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able</a:t>
            </a:r>
            <a:r>
              <a:rPr kumimoji="0" sz="900" b="0" i="0" u="none" strike="noStrike" kern="0" cap="none" spc="-20" normalizeH="0" baseline="0" noProof="0" dirty="0">
                <a:ln>
                  <a:noFill/>
                </a:ln>
                <a:solidFill>
                  <a:srgbClr val="FFFFFF"/>
                </a:solidFill>
                <a:effectLst/>
                <a:uLnTx/>
                <a:uFillTx/>
                <a:latin typeface="Sharp Sans Display No1"/>
                <a:cs typeface="Sharp Sans Display No1"/>
              </a:rPr>
              <a:t> to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sell</a:t>
            </a:r>
            <a:r>
              <a:rPr kumimoji="0" sz="900" b="0" i="0" u="none" strike="noStrike" kern="0" cap="none" spc="-20"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their</a:t>
            </a:r>
            <a:r>
              <a:rPr kumimoji="0" sz="900" b="0" i="0" u="none" strike="noStrike" kern="0" cap="none" spc="-20" normalizeH="0" baseline="0" noProof="0" dirty="0">
                <a:ln>
                  <a:noFill/>
                </a:ln>
                <a:solidFill>
                  <a:srgbClr val="FFFFFF"/>
                </a:solidFill>
                <a:effectLst/>
                <a:uLnTx/>
                <a:uFillTx/>
                <a:latin typeface="Sharp Sans Display No1"/>
                <a:cs typeface="Sharp Sans Display No1"/>
              </a:rPr>
              <a:t> investment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when</a:t>
            </a:r>
            <a:r>
              <a:rPr kumimoji="0" sz="900" b="0" i="0" u="none" strike="noStrike" kern="0" cap="none" spc="-20"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they</a:t>
            </a:r>
            <a:r>
              <a:rPr kumimoji="0" sz="900" b="0" i="0" u="none" strike="noStrike" kern="0" cap="none" spc="-20" normalizeH="0" baseline="0" noProof="0" dirty="0">
                <a:ln>
                  <a:noFill/>
                </a:ln>
                <a:solidFill>
                  <a:srgbClr val="FFFFFF"/>
                </a:solidFill>
                <a:effectLst/>
                <a:uLnTx/>
                <a:uFillTx/>
                <a:latin typeface="Sharp Sans Display No1"/>
                <a:cs typeface="Sharp Sans Display No1"/>
              </a:rPr>
              <a:t> want </a:t>
            </a:r>
            <a:r>
              <a:rPr kumimoji="0" sz="900" b="0" i="0" u="none" strike="noStrike" kern="0" cap="none" spc="-25" normalizeH="0" baseline="0" noProof="0" dirty="0">
                <a:ln>
                  <a:noFill/>
                </a:ln>
                <a:solidFill>
                  <a:srgbClr val="FFFFFF"/>
                </a:solidFill>
                <a:effectLst/>
                <a:uLnTx/>
                <a:uFillTx/>
                <a:latin typeface="Sharp Sans Display No1"/>
                <a:cs typeface="Sharp Sans Display No1"/>
              </a:rPr>
              <a:t>to,</a:t>
            </a:r>
            <a:r>
              <a:rPr kumimoji="0" sz="900" b="0" i="0" u="none" strike="noStrike" kern="0" cap="none" spc="500" normalizeH="0" baseline="0" noProof="0" dirty="0">
                <a:ln>
                  <a:noFill/>
                </a:ln>
                <a:solidFill>
                  <a:srgbClr val="FFFFFF"/>
                </a:solidFill>
                <a:effectLst/>
                <a:uLnTx/>
                <a:uFillTx/>
                <a:latin typeface="Sharp Sans Display No1"/>
                <a:cs typeface="Sharp Sans Display No1"/>
              </a:rPr>
              <a:t> </a:t>
            </a:r>
            <a:r>
              <a:rPr kumimoji="0" sz="900" b="0" i="0" u="none" strike="noStrike" kern="0" cap="none" spc="0" normalizeH="0" baseline="0" noProof="0" dirty="0">
                <a:ln>
                  <a:noFill/>
                </a:ln>
                <a:solidFill>
                  <a:srgbClr val="FFFFFF"/>
                </a:solidFill>
                <a:effectLst/>
                <a:uLnTx/>
                <a:uFillTx/>
                <a:latin typeface="Sharp Sans Display No1"/>
                <a:cs typeface="Sharp Sans Display No1"/>
              </a:rPr>
              <a:t>and</a:t>
            </a:r>
            <a:r>
              <a:rPr kumimoji="0" sz="900" b="0" i="0" u="none" strike="noStrike" kern="0" cap="none" spc="-20" normalizeH="0" baseline="0" noProof="0" dirty="0">
                <a:ln>
                  <a:noFill/>
                </a:ln>
                <a:solidFill>
                  <a:srgbClr val="FFFFFF"/>
                </a:solidFill>
                <a:effectLst/>
                <a:uLnTx/>
                <a:uFillTx/>
                <a:latin typeface="Sharp Sans Display No1"/>
                <a:cs typeface="Sharp Sans Display No1"/>
              </a:rPr>
              <a:t> </a:t>
            </a:r>
            <a:r>
              <a:rPr kumimoji="0" sz="900" b="0" i="0" u="none" strike="noStrike" kern="0" cap="none" spc="0" normalizeH="0" baseline="0" noProof="0" dirty="0">
                <a:ln>
                  <a:noFill/>
                </a:ln>
                <a:solidFill>
                  <a:srgbClr val="FFFFFF"/>
                </a:solidFill>
                <a:effectLst/>
                <a:uLnTx/>
                <a:uFillTx/>
                <a:latin typeface="Sharp Sans Display No1"/>
                <a:cs typeface="Sharp Sans Display No1"/>
              </a:rPr>
              <a:t>the</a:t>
            </a:r>
            <a:r>
              <a:rPr kumimoji="0" sz="900" b="0" i="0" u="none" strike="noStrike" kern="0" cap="none" spc="-20"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Fund’s</a:t>
            </a:r>
            <a:r>
              <a:rPr kumimoji="0" sz="900" b="0" i="0" u="none" strike="noStrike" kern="0" cap="none" spc="-15" normalizeH="0" baseline="0" noProof="0" dirty="0">
                <a:ln>
                  <a:noFill/>
                </a:ln>
                <a:solidFill>
                  <a:srgbClr val="FFFFFF"/>
                </a:solidFill>
                <a:effectLst/>
                <a:uLnTx/>
                <a:uFillTx/>
                <a:latin typeface="Sharp Sans Display No1"/>
                <a:cs typeface="Sharp Sans Display No1"/>
              </a:rPr>
              <a:t>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performance </a:t>
            </a:r>
            <a:r>
              <a:rPr kumimoji="0" sz="900" b="0" i="0" u="none" strike="noStrike" kern="0" cap="none" spc="0" normalizeH="0" baseline="0" noProof="0" dirty="0">
                <a:ln>
                  <a:noFill/>
                </a:ln>
                <a:solidFill>
                  <a:srgbClr val="FFFFFF"/>
                </a:solidFill>
                <a:effectLst/>
                <a:uLnTx/>
                <a:uFillTx/>
                <a:latin typeface="Sharp Sans Display No1"/>
                <a:cs typeface="Sharp Sans Display No1"/>
              </a:rPr>
              <a:t>may</a:t>
            </a:r>
            <a:r>
              <a:rPr kumimoji="0" sz="900" b="0" i="0" u="none" strike="noStrike" kern="0" cap="none" spc="-20" normalizeH="0" baseline="0" noProof="0" dirty="0">
                <a:ln>
                  <a:noFill/>
                </a:ln>
                <a:solidFill>
                  <a:srgbClr val="FFFFFF"/>
                </a:solidFill>
                <a:effectLst/>
                <a:uLnTx/>
                <a:uFillTx/>
                <a:latin typeface="Sharp Sans Display No1"/>
                <a:cs typeface="Sharp Sans Display No1"/>
              </a:rPr>
              <a:t> </a:t>
            </a:r>
            <a:r>
              <a:rPr kumimoji="0" sz="900" b="0" i="0" u="none" strike="noStrike" kern="0" cap="none" spc="0" normalizeH="0" baseline="0" noProof="0" dirty="0">
                <a:ln>
                  <a:noFill/>
                </a:ln>
                <a:solidFill>
                  <a:srgbClr val="FFFFFF"/>
                </a:solidFill>
                <a:effectLst/>
                <a:uLnTx/>
                <a:uFillTx/>
                <a:latin typeface="Sharp Sans Display No1"/>
                <a:cs typeface="Sharp Sans Display No1"/>
              </a:rPr>
              <a:t>be</a:t>
            </a:r>
            <a:r>
              <a:rPr kumimoji="0" sz="900" b="0" i="0" u="none" strike="noStrike" kern="0" cap="none" spc="-15" normalizeH="0" baseline="0" noProof="0" dirty="0">
                <a:ln>
                  <a:noFill/>
                </a:ln>
                <a:solidFill>
                  <a:srgbClr val="FFFFFF"/>
                </a:solidFill>
                <a:effectLst/>
                <a:uLnTx/>
                <a:uFillTx/>
                <a:latin typeface="Sharp Sans Display No1"/>
                <a:cs typeface="Sharp Sans Display No1"/>
              </a:rPr>
              <a:t>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adversely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affected</a:t>
            </a:r>
            <a:r>
              <a:rPr kumimoji="0" sz="900" b="0" i="0" u="none" strike="noStrike" kern="0" cap="none" spc="500" normalizeH="0" baseline="0" noProof="0" dirty="0">
                <a:ln>
                  <a:noFill/>
                </a:ln>
                <a:solidFill>
                  <a:srgbClr val="FFFFFF"/>
                </a:solidFill>
                <a:effectLst/>
                <a:uLnTx/>
                <a:uFillTx/>
                <a:latin typeface="Sharp Sans Display No1"/>
                <a:cs typeface="Sharp Sans Display No1"/>
              </a:rPr>
              <a:t>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by </a:t>
            </a:r>
            <a:r>
              <a:rPr kumimoji="0" sz="900" b="0" i="0" u="none" strike="noStrike" kern="0" cap="none" spc="0" normalizeH="0" baseline="0" noProof="0" dirty="0">
                <a:ln>
                  <a:noFill/>
                </a:ln>
                <a:solidFill>
                  <a:srgbClr val="FFFFFF"/>
                </a:solidFill>
                <a:effectLst/>
                <a:uLnTx/>
                <a:uFillTx/>
                <a:latin typeface="Sharp Sans Display No1"/>
                <a:cs typeface="Sharp Sans Display No1"/>
              </a:rPr>
              <a:t>the</a:t>
            </a:r>
            <a:r>
              <a:rPr kumimoji="0" sz="900" b="0" i="0" u="none" strike="noStrike" kern="0" cap="none" spc="-20"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sale</a:t>
            </a:r>
            <a:r>
              <a:rPr kumimoji="0" sz="900" b="0" i="0" u="none" strike="noStrike" kern="0" cap="none" spc="-15"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of</a:t>
            </a:r>
            <a:r>
              <a:rPr kumimoji="0" sz="900" b="0" i="0" u="none" strike="noStrike" kern="0" cap="none" spc="-20" normalizeH="0" baseline="0" noProof="0" dirty="0">
                <a:ln>
                  <a:noFill/>
                </a:ln>
                <a:solidFill>
                  <a:srgbClr val="FFFFFF"/>
                </a:solidFill>
                <a:effectLst/>
                <a:uLnTx/>
                <a:uFillTx/>
                <a:latin typeface="Sharp Sans Display No1"/>
                <a:cs typeface="Sharp Sans Display No1"/>
              </a:rPr>
              <a:t> assets to</a:t>
            </a:r>
            <a:r>
              <a:rPr kumimoji="0" sz="900" b="0" i="0" u="none" strike="noStrike" kern="0" cap="none" spc="-15"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meet</a:t>
            </a:r>
            <a:r>
              <a:rPr kumimoji="0" sz="900" b="0" i="0" u="none" strike="noStrike" kern="0" cap="none" spc="-20" normalizeH="0" baseline="0" noProof="0" dirty="0">
                <a:ln>
                  <a:noFill/>
                </a:ln>
                <a:solidFill>
                  <a:srgbClr val="FFFFFF"/>
                </a:solidFill>
                <a:effectLst/>
                <a:uLnTx/>
                <a:uFillTx/>
                <a:latin typeface="Sharp Sans Display No1"/>
                <a:cs typeface="Sharp Sans Display No1"/>
              </a:rPr>
              <a:t> redemption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demands.</a:t>
            </a:r>
            <a:endParaRPr kumimoji="0" sz="900" b="0" i="0" u="none" strike="noStrike" kern="0" cap="none" spc="0" normalizeH="0" baseline="0" noProof="0" dirty="0">
              <a:ln>
                <a:noFill/>
              </a:ln>
              <a:solidFill>
                <a:sysClr val="windowText" lastClr="000000"/>
              </a:solidFill>
              <a:effectLst/>
              <a:uLnTx/>
              <a:uFillTx/>
              <a:latin typeface="Sharp Sans Display No1"/>
              <a:cs typeface="Sharp Sans Display No1"/>
            </a:endParaRPr>
          </a:p>
          <a:p>
            <a:pPr marL="12700" marR="133985" lvl="0" indent="0" defTabSz="914400" eaLnBrk="1" fontAlgn="auto" latinLnBrk="0" hangingPunct="1">
              <a:lnSpc>
                <a:spcPct val="111100"/>
              </a:lnSpc>
              <a:spcBef>
                <a:spcPts val="0"/>
              </a:spcBef>
              <a:spcAft>
                <a:spcPts val="0"/>
              </a:spcAft>
              <a:buClrTx/>
              <a:buSzTx/>
              <a:buFontTx/>
              <a:buNone/>
              <a:tabLst/>
              <a:defRPr/>
            </a:pPr>
            <a:r>
              <a:rPr kumimoji="0" sz="900" b="0" i="0" u="none" strike="noStrike" kern="0" cap="none" spc="-20" normalizeH="0" baseline="0" noProof="0" dirty="0">
                <a:ln>
                  <a:noFill/>
                </a:ln>
                <a:solidFill>
                  <a:srgbClr val="FFFFFF"/>
                </a:solidFill>
                <a:effectLst/>
                <a:uLnTx/>
                <a:uFillTx/>
                <a:latin typeface="Sharp Sans Display No1"/>
                <a:cs typeface="Sharp Sans Display No1"/>
              </a:rPr>
              <a:t>Redemption </a:t>
            </a:r>
            <a:r>
              <a:rPr kumimoji="0" sz="900" b="0" i="0" u="none" strike="noStrike" kern="0" cap="none" spc="-25" normalizeH="0" baseline="0" noProof="0" dirty="0">
                <a:ln>
                  <a:noFill/>
                </a:ln>
                <a:solidFill>
                  <a:srgbClr val="FFFFFF"/>
                </a:solidFill>
                <a:effectLst/>
                <a:uLnTx/>
                <a:uFillTx/>
                <a:latin typeface="Sharp Sans Display No1"/>
                <a:cs typeface="Sharp Sans Display No1"/>
              </a:rPr>
              <a:t>requests</a:t>
            </a:r>
            <a:r>
              <a:rPr kumimoji="0" sz="900" b="0" i="0" u="none" strike="noStrike" kern="0" cap="none" spc="-15" normalizeH="0" baseline="0" noProof="0" dirty="0">
                <a:ln>
                  <a:noFill/>
                </a:ln>
                <a:solidFill>
                  <a:srgbClr val="FFFFFF"/>
                </a:solidFill>
                <a:effectLst/>
                <a:uLnTx/>
                <a:uFillTx/>
                <a:latin typeface="Sharp Sans Display No1"/>
                <a:cs typeface="Sharp Sans Display No1"/>
              </a:rPr>
              <a:t> </a:t>
            </a:r>
            <a:r>
              <a:rPr kumimoji="0" sz="900" b="0" i="0" u="none" strike="noStrike" kern="0" cap="none" spc="0" normalizeH="0" baseline="0" noProof="0" dirty="0">
                <a:ln>
                  <a:noFill/>
                </a:ln>
                <a:solidFill>
                  <a:srgbClr val="FFFFFF"/>
                </a:solidFill>
                <a:effectLst/>
                <a:uLnTx/>
                <a:uFillTx/>
                <a:latin typeface="Sharp Sans Display No1"/>
                <a:cs typeface="Sharp Sans Display No1"/>
              </a:rPr>
              <a:t>may</a:t>
            </a:r>
            <a:r>
              <a:rPr kumimoji="0" sz="900" b="0" i="0" u="none" strike="noStrike" kern="0" cap="none" spc="-15" normalizeH="0" baseline="0" noProof="0" dirty="0">
                <a:ln>
                  <a:noFill/>
                </a:ln>
                <a:solidFill>
                  <a:srgbClr val="FFFFFF"/>
                </a:solidFill>
                <a:effectLst/>
                <a:uLnTx/>
                <a:uFillTx/>
                <a:latin typeface="Sharp Sans Display No1"/>
                <a:cs typeface="Sharp Sans Display No1"/>
              </a:rPr>
              <a:t> </a:t>
            </a:r>
            <a:r>
              <a:rPr kumimoji="0" sz="900" b="0" i="0" u="none" strike="noStrike" kern="0" cap="none" spc="-25" normalizeH="0" baseline="0" noProof="0" dirty="0">
                <a:ln>
                  <a:noFill/>
                </a:ln>
                <a:solidFill>
                  <a:srgbClr val="FFFFFF"/>
                </a:solidFill>
                <a:effectLst/>
                <a:uLnTx/>
                <a:uFillTx/>
                <a:latin typeface="Sharp Sans Display No1"/>
                <a:cs typeface="Sharp Sans Display No1"/>
              </a:rPr>
              <a:t>from</a:t>
            </a:r>
            <a:r>
              <a:rPr kumimoji="0" sz="900" b="0" i="0" u="none" strike="noStrike" kern="0" cap="none" spc="-15" normalizeH="0" baseline="0" noProof="0" dirty="0">
                <a:ln>
                  <a:noFill/>
                </a:ln>
                <a:solidFill>
                  <a:srgbClr val="FFFFFF"/>
                </a:solidFill>
                <a:effectLst/>
                <a:uLnTx/>
                <a:uFillTx/>
                <a:latin typeface="Sharp Sans Display No1"/>
                <a:cs typeface="Sharp Sans Display No1"/>
              </a:rPr>
              <a:t> </a:t>
            </a:r>
            <a:r>
              <a:rPr kumimoji="0" sz="900" b="0" i="0" u="none" strike="noStrike" kern="0" cap="none" spc="0" normalizeH="0" baseline="0" noProof="0" dirty="0">
                <a:ln>
                  <a:noFill/>
                </a:ln>
                <a:solidFill>
                  <a:srgbClr val="FFFFFF"/>
                </a:solidFill>
                <a:effectLst/>
                <a:uLnTx/>
                <a:uFillTx/>
                <a:latin typeface="Sharp Sans Display No1"/>
                <a:cs typeface="Sharp Sans Display No1"/>
              </a:rPr>
              <a:t>time</a:t>
            </a:r>
            <a:r>
              <a:rPr kumimoji="0" sz="900" b="0" i="0" u="none" strike="noStrike" kern="0" cap="none" spc="-15" normalizeH="0" baseline="0" noProof="0" dirty="0">
                <a:ln>
                  <a:noFill/>
                </a:ln>
                <a:solidFill>
                  <a:srgbClr val="FFFFFF"/>
                </a:solidFill>
                <a:effectLst/>
                <a:uLnTx/>
                <a:uFillTx/>
                <a:latin typeface="Sharp Sans Display No1"/>
                <a:cs typeface="Sharp Sans Display No1"/>
              </a:rPr>
              <a:t>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to</a:t>
            </a:r>
            <a:r>
              <a:rPr kumimoji="0" sz="900" b="0" i="0" u="none" strike="noStrike" kern="0" cap="none" spc="-15" normalizeH="0" baseline="0" noProof="0" dirty="0">
                <a:ln>
                  <a:noFill/>
                </a:ln>
                <a:solidFill>
                  <a:srgbClr val="FFFFFF"/>
                </a:solidFill>
                <a:effectLst/>
                <a:uLnTx/>
                <a:uFillTx/>
                <a:latin typeface="Sharp Sans Display No1"/>
                <a:cs typeface="Sharp Sans Display No1"/>
              </a:rPr>
              <a:t> </a:t>
            </a:r>
            <a:r>
              <a:rPr kumimoji="0" sz="900" b="0" i="0" u="none" strike="noStrike" kern="0" cap="none" spc="0" normalizeH="0" baseline="0" noProof="0" dirty="0">
                <a:ln>
                  <a:noFill/>
                </a:ln>
                <a:solidFill>
                  <a:srgbClr val="FFFFFF"/>
                </a:solidFill>
                <a:effectLst/>
                <a:uLnTx/>
                <a:uFillTx/>
                <a:latin typeface="Sharp Sans Display No1"/>
                <a:cs typeface="Sharp Sans Display No1"/>
              </a:rPr>
              <a:t>time</a:t>
            </a:r>
            <a:r>
              <a:rPr kumimoji="0" sz="900" b="0" i="0" u="none" strike="noStrike" kern="0" cap="none" spc="-20" normalizeH="0" baseline="0" noProof="0" dirty="0">
                <a:ln>
                  <a:noFill/>
                </a:ln>
                <a:solidFill>
                  <a:srgbClr val="FFFFFF"/>
                </a:solidFill>
                <a:effectLst/>
                <a:uLnTx/>
                <a:uFillTx/>
                <a:latin typeface="Sharp Sans Display No1"/>
                <a:cs typeface="Sharp Sans Display No1"/>
              </a:rPr>
              <a:t> </a:t>
            </a:r>
            <a:r>
              <a:rPr kumimoji="0" sz="900" b="0" i="0" u="none" strike="noStrike" kern="0" cap="none" spc="0" normalizeH="0" baseline="0" noProof="0" dirty="0">
                <a:ln>
                  <a:noFill/>
                </a:ln>
                <a:solidFill>
                  <a:srgbClr val="FFFFFF"/>
                </a:solidFill>
                <a:effectLst/>
                <a:uLnTx/>
                <a:uFillTx/>
                <a:latin typeface="Sharp Sans Display No1"/>
                <a:cs typeface="Sharp Sans Display No1"/>
              </a:rPr>
              <a:t>be</a:t>
            </a:r>
            <a:r>
              <a:rPr kumimoji="0" sz="900" b="0" i="0" u="none" strike="noStrike" kern="0" cap="none" spc="-15"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satisfied</a:t>
            </a:r>
            <a:r>
              <a:rPr kumimoji="0" sz="900" b="0" i="0" u="none" strike="noStrike" kern="0" cap="none" spc="500" normalizeH="0" baseline="0" noProof="0" dirty="0">
                <a:ln>
                  <a:noFill/>
                </a:ln>
                <a:solidFill>
                  <a:srgbClr val="FFFFFF"/>
                </a:solidFill>
                <a:effectLst/>
                <a:uLnTx/>
                <a:uFillTx/>
                <a:latin typeface="Sharp Sans Display No1"/>
                <a:cs typeface="Sharp Sans Display No1"/>
              </a:rPr>
              <a:t>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by</a:t>
            </a:r>
            <a:r>
              <a:rPr kumimoji="0" sz="900" b="0" i="0" u="none" strike="noStrike" kern="0" cap="none" spc="-25" normalizeH="0" baseline="0" noProof="0" dirty="0">
                <a:ln>
                  <a:noFill/>
                </a:ln>
                <a:solidFill>
                  <a:srgbClr val="FFFFFF"/>
                </a:solidFill>
                <a:effectLst/>
                <a:uLnTx/>
                <a:uFillTx/>
                <a:latin typeface="Sharp Sans Display No1"/>
                <a:cs typeface="Sharp Sans Display No1"/>
              </a:rPr>
              <a:t> </a:t>
            </a:r>
            <a:r>
              <a:rPr kumimoji="0" sz="900" b="0" i="0" u="none" strike="noStrike" kern="0" cap="none" spc="0" normalizeH="0" baseline="0" noProof="0" dirty="0">
                <a:ln>
                  <a:noFill/>
                </a:ln>
                <a:solidFill>
                  <a:srgbClr val="FFFFFF"/>
                </a:solidFill>
                <a:effectLst/>
                <a:uLnTx/>
                <a:uFillTx/>
                <a:latin typeface="Sharp Sans Display No1"/>
                <a:cs typeface="Sharp Sans Display No1"/>
              </a:rPr>
              <a:t>the</a:t>
            </a:r>
            <a:r>
              <a:rPr kumimoji="0" sz="900" b="0" i="0" u="none" strike="noStrike" kern="0" cap="none" spc="-25"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sale</a:t>
            </a:r>
            <a:r>
              <a:rPr kumimoji="0" sz="900" b="0" i="0" u="none" strike="noStrike" kern="0" cap="none" spc="-25"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of</a:t>
            </a:r>
            <a:r>
              <a:rPr kumimoji="0" sz="900" b="0" i="0" u="none" strike="noStrike" kern="0" cap="none" spc="-25" normalizeH="0" baseline="0" noProof="0" dirty="0">
                <a:ln>
                  <a:noFill/>
                </a:ln>
                <a:solidFill>
                  <a:srgbClr val="FFFFFF"/>
                </a:solidFill>
                <a:effectLst/>
                <a:uLnTx/>
                <a:uFillTx/>
                <a:latin typeface="Sharp Sans Display No1"/>
                <a:cs typeface="Sharp Sans Display No1"/>
              </a:rPr>
              <a:t>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more</a:t>
            </a:r>
            <a:r>
              <a:rPr kumimoji="0" sz="900" b="0" i="0" u="none" strike="noStrike" kern="0" cap="none" spc="-25"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liquid</a:t>
            </a:r>
            <a:r>
              <a:rPr kumimoji="0" sz="900" b="0" i="0" u="none" strike="noStrike" kern="0" cap="none" spc="-25" normalizeH="0" baseline="0" noProof="0" dirty="0">
                <a:ln>
                  <a:noFill/>
                </a:ln>
                <a:solidFill>
                  <a:srgbClr val="FFFFFF"/>
                </a:solidFill>
                <a:effectLst/>
                <a:uLnTx/>
                <a:uFillTx/>
                <a:latin typeface="Sharp Sans Display No1"/>
                <a:cs typeface="Sharp Sans Display No1"/>
              </a:rPr>
              <a:t>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assets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which</a:t>
            </a:r>
            <a:r>
              <a:rPr kumimoji="0" sz="900" b="0" i="0" u="none" strike="noStrike" kern="0" cap="none" spc="-25"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could</a:t>
            </a:r>
            <a:r>
              <a:rPr kumimoji="0" sz="900" b="0" i="0" u="none" strike="noStrike" kern="0" cap="none" spc="-25"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adversely</a:t>
            </a:r>
            <a:r>
              <a:rPr kumimoji="0" sz="900" b="0" i="0" u="none" strike="noStrike" kern="0" cap="none" spc="500" normalizeH="0" baseline="0" noProof="0" dirty="0">
                <a:ln>
                  <a:noFill/>
                </a:ln>
                <a:solidFill>
                  <a:srgbClr val="FFFFFF"/>
                </a:solidFill>
                <a:effectLst/>
                <a:uLnTx/>
                <a:uFillTx/>
                <a:latin typeface="Sharp Sans Display No1"/>
                <a:cs typeface="Sharp Sans Display No1"/>
              </a:rPr>
              <a:t>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affect</a:t>
            </a:r>
            <a:r>
              <a:rPr kumimoji="0" sz="900" b="0" i="0" u="none" strike="noStrike" kern="0" cap="none" spc="-25" normalizeH="0" baseline="0" noProof="0" dirty="0">
                <a:ln>
                  <a:noFill/>
                </a:ln>
                <a:solidFill>
                  <a:srgbClr val="FFFFFF"/>
                </a:solidFill>
                <a:effectLst/>
                <a:uLnTx/>
                <a:uFillTx/>
                <a:latin typeface="Sharp Sans Display No1"/>
                <a:cs typeface="Sharp Sans Display No1"/>
              </a:rPr>
              <a:t> </a:t>
            </a:r>
            <a:r>
              <a:rPr kumimoji="0" sz="900" b="0" i="0" u="none" strike="noStrike" kern="0" cap="none" spc="0" normalizeH="0" baseline="0" noProof="0" dirty="0">
                <a:ln>
                  <a:noFill/>
                </a:ln>
                <a:solidFill>
                  <a:srgbClr val="FFFFFF"/>
                </a:solidFill>
                <a:effectLst/>
                <a:uLnTx/>
                <a:uFillTx/>
                <a:latin typeface="Sharp Sans Display No1"/>
                <a:cs typeface="Sharp Sans Display No1"/>
              </a:rPr>
              <a:t>the</a:t>
            </a:r>
            <a:r>
              <a:rPr kumimoji="0" sz="900" b="0" i="0" u="none" strike="noStrike" kern="0" cap="none" spc="-20"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liquidity</a:t>
            </a:r>
            <a:r>
              <a:rPr kumimoji="0" sz="900" b="0" i="0" u="none" strike="noStrike" kern="0" cap="none" spc="-20" normalizeH="0" baseline="0" noProof="0" dirty="0">
                <a:ln>
                  <a:noFill/>
                </a:ln>
                <a:solidFill>
                  <a:srgbClr val="FFFFFF"/>
                </a:solidFill>
                <a:effectLst/>
                <a:uLnTx/>
                <a:uFillTx/>
                <a:latin typeface="Sharp Sans Display No1"/>
                <a:cs typeface="Sharp Sans Display No1"/>
              </a:rPr>
              <a:t> profile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of</a:t>
            </a:r>
            <a:r>
              <a:rPr kumimoji="0" sz="900" b="0" i="0" u="none" strike="noStrike" kern="0" cap="none" spc="-20" normalizeH="0" baseline="0" noProof="0" dirty="0">
                <a:ln>
                  <a:noFill/>
                </a:ln>
                <a:solidFill>
                  <a:srgbClr val="FFFFFF"/>
                </a:solidFill>
                <a:effectLst/>
                <a:uLnTx/>
                <a:uFillTx/>
                <a:latin typeface="Sharp Sans Display No1"/>
                <a:cs typeface="Sharp Sans Display No1"/>
              </a:rPr>
              <a:t> </a:t>
            </a:r>
            <a:r>
              <a:rPr kumimoji="0" sz="900" b="0" i="0" u="none" strike="noStrike" kern="0" cap="none" spc="0" normalizeH="0" baseline="0" noProof="0" dirty="0">
                <a:ln>
                  <a:noFill/>
                </a:ln>
                <a:solidFill>
                  <a:srgbClr val="FFFFFF"/>
                </a:solidFill>
                <a:effectLst/>
                <a:uLnTx/>
                <a:uFillTx/>
                <a:latin typeface="Sharp Sans Display No1"/>
                <a:cs typeface="Sharp Sans Display No1"/>
              </a:rPr>
              <a:t>a</a:t>
            </a:r>
            <a:r>
              <a:rPr kumimoji="0" sz="900" b="0" i="0" u="none" strike="noStrike" kern="0" cap="none" spc="-20" normalizeH="0" baseline="0" noProof="0" dirty="0">
                <a:ln>
                  <a:noFill/>
                </a:ln>
                <a:solidFill>
                  <a:srgbClr val="FFFFFF"/>
                </a:solidFill>
                <a:effectLst/>
                <a:uLnTx/>
                <a:uFillTx/>
                <a:latin typeface="Sharp Sans Display No1"/>
                <a:cs typeface="Sharp Sans Display No1"/>
              </a:rPr>
              <a:t> </a:t>
            </a:r>
            <a:r>
              <a:rPr kumimoji="0" sz="900" b="0" i="0" u="none" strike="noStrike" kern="0" cap="none" spc="0" normalizeH="0" baseline="0" noProof="0" dirty="0">
                <a:ln>
                  <a:noFill/>
                </a:ln>
                <a:solidFill>
                  <a:srgbClr val="FFFFFF"/>
                </a:solidFill>
                <a:effectLst/>
                <a:uLnTx/>
                <a:uFillTx/>
                <a:latin typeface="Sharp Sans Display No1"/>
                <a:cs typeface="Sharp Sans Display No1"/>
              </a:rPr>
              <a:t>Fund</a:t>
            </a:r>
            <a:r>
              <a:rPr kumimoji="0" sz="900" b="0" i="0" u="none" strike="noStrike" kern="0" cap="none" spc="-20" normalizeH="0" baseline="0" noProof="0" dirty="0">
                <a:ln>
                  <a:noFill/>
                </a:ln>
                <a:solidFill>
                  <a:srgbClr val="FFFFFF"/>
                </a:solidFill>
                <a:effectLst/>
                <a:uLnTx/>
                <a:uFillTx/>
                <a:latin typeface="Sharp Sans Display No1"/>
                <a:cs typeface="Sharp Sans Display No1"/>
              </a:rPr>
              <a:t> to </a:t>
            </a:r>
            <a:r>
              <a:rPr kumimoji="0" sz="900" b="0" i="0" u="none" strike="noStrike" kern="0" cap="none" spc="0" normalizeH="0" baseline="0" noProof="0" dirty="0">
                <a:ln>
                  <a:noFill/>
                </a:ln>
                <a:solidFill>
                  <a:srgbClr val="FFFFFF"/>
                </a:solidFill>
                <a:effectLst/>
                <a:uLnTx/>
                <a:uFillTx/>
                <a:latin typeface="Sharp Sans Display No1"/>
                <a:cs typeface="Sharp Sans Display No1"/>
              </a:rPr>
              <a:t>the</a:t>
            </a:r>
            <a:r>
              <a:rPr kumimoji="0" sz="900" b="0" i="0" u="none" strike="noStrike" kern="0" cap="none" spc="-20" normalizeH="0" baseline="0" noProof="0" dirty="0">
                <a:ln>
                  <a:noFill/>
                </a:ln>
                <a:solidFill>
                  <a:srgbClr val="FFFFFF"/>
                </a:solidFill>
                <a:effectLst/>
                <a:uLnTx/>
                <a:uFillTx/>
                <a:latin typeface="Sharp Sans Display No1"/>
                <a:cs typeface="Sharp Sans Display No1"/>
              </a:rPr>
              <a:t> detriment </a:t>
            </a:r>
            <a:r>
              <a:rPr kumimoji="0" sz="900" b="0" i="0" u="none" strike="noStrike" kern="0" cap="none" spc="-25" normalizeH="0" baseline="0" noProof="0" dirty="0">
                <a:ln>
                  <a:noFill/>
                </a:ln>
                <a:solidFill>
                  <a:srgbClr val="FFFFFF"/>
                </a:solidFill>
                <a:effectLst/>
                <a:uLnTx/>
                <a:uFillTx/>
                <a:latin typeface="Sharp Sans Display No1"/>
                <a:cs typeface="Sharp Sans Display No1"/>
              </a:rPr>
              <a:t>of</a:t>
            </a:r>
            <a:r>
              <a:rPr kumimoji="0" sz="900" b="0" i="0" u="none" strike="noStrike" kern="0" cap="none" spc="500" normalizeH="0" baseline="0" noProof="0" dirty="0">
                <a:ln>
                  <a:noFill/>
                </a:ln>
                <a:solidFill>
                  <a:srgbClr val="FFFFFF"/>
                </a:solidFill>
                <a:effectLst/>
                <a:uLnTx/>
                <a:uFillTx/>
                <a:latin typeface="Sharp Sans Display No1"/>
                <a:cs typeface="Sharp Sans Display No1"/>
              </a:rPr>
              <a:t>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remaining</a:t>
            </a:r>
            <a:r>
              <a:rPr kumimoji="0" sz="900" b="0" i="0" u="none" strike="noStrike" kern="0" cap="none" spc="45"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investors.</a:t>
            </a:r>
            <a:endParaRPr kumimoji="0" sz="900" b="0" i="0" u="none" strike="noStrike" kern="0" cap="none" spc="0" normalizeH="0" baseline="0" noProof="0" dirty="0">
              <a:ln>
                <a:noFill/>
              </a:ln>
              <a:solidFill>
                <a:sysClr val="windowText" lastClr="000000"/>
              </a:solidFill>
              <a:effectLst/>
              <a:uLnTx/>
              <a:uFillTx/>
              <a:latin typeface="Sharp Sans Display No1"/>
              <a:cs typeface="Sharp Sans Display No1"/>
            </a:endParaRPr>
          </a:p>
        </p:txBody>
      </p:sp>
      <p:sp>
        <p:nvSpPr>
          <p:cNvPr id="6" name="object 6"/>
          <p:cNvSpPr txBox="1"/>
          <p:nvPr/>
        </p:nvSpPr>
        <p:spPr>
          <a:xfrm>
            <a:off x="393700" y="3815880"/>
            <a:ext cx="3094355" cy="859790"/>
          </a:xfrm>
          <a:prstGeom prst="rect">
            <a:avLst/>
          </a:prstGeom>
        </p:spPr>
        <p:txBody>
          <a:bodyPr vert="horz" wrap="square" lIns="0" tIns="63500" rIns="0" bIns="0" rtlCol="0">
            <a:spAutoFit/>
          </a:bodyPr>
          <a:lstStyle/>
          <a:p>
            <a:pPr marL="12700" marR="0" lvl="0" indent="0" defTabSz="914400" eaLnBrk="1" fontAlgn="auto" latinLnBrk="0" hangingPunct="1">
              <a:lnSpc>
                <a:spcPct val="100000"/>
              </a:lnSpc>
              <a:spcBef>
                <a:spcPts val="500"/>
              </a:spcBef>
              <a:spcAft>
                <a:spcPts val="0"/>
              </a:spcAft>
              <a:buClrTx/>
              <a:buSzTx/>
              <a:buFontTx/>
              <a:buNone/>
              <a:tabLst/>
              <a:defRPr/>
            </a:pPr>
            <a:r>
              <a:rPr kumimoji="0" sz="900" b="1" i="0" u="none" strike="noStrike" kern="0" cap="none" spc="-10" normalizeH="0" baseline="0" noProof="0" dirty="0">
                <a:ln>
                  <a:noFill/>
                </a:ln>
                <a:solidFill>
                  <a:srgbClr val="FFFFFF"/>
                </a:solidFill>
                <a:effectLst/>
                <a:uLnTx/>
                <a:uFillTx/>
                <a:latin typeface="Sharp Sans Display No1 Semibold"/>
                <a:cs typeface="Sharp Sans Display No1 Semibold"/>
              </a:rPr>
              <a:t>Suspension</a:t>
            </a:r>
            <a:r>
              <a:rPr kumimoji="0" sz="900" b="1" i="0" u="none" strike="noStrike" kern="0" cap="none" spc="50" normalizeH="0" baseline="0" noProof="0" dirty="0">
                <a:ln>
                  <a:noFill/>
                </a:ln>
                <a:solidFill>
                  <a:srgbClr val="FFFFFF"/>
                </a:solidFill>
                <a:effectLst/>
                <a:uLnTx/>
                <a:uFillTx/>
                <a:latin typeface="Sharp Sans Display No1 Semibold"/>
                <a:cs typeface="Sharp Sans Display No1 Semibold"/>
              </a:rPr>
              <a:t> </a:t>
            </a:r>
            <a:r>
              <a:rPr kumimoji="0" sz="900" b="1" i="0" u="none" strike="noStrike" kern="0" cap="none" spc="-20" normalizeH="0" baseline="0" noProof="0" dirty="0">
                <a:ln>
                  <a:noFill/>
                </a:ln>
                <a:solidFill>
                  <a:srgbClr val="FFFFFF"/>
                </a:solidFill>
                <a:effectLst/>
                <a:uLnTx/>
                <a:uFillTx/>
                <a:latin typeface="Sharp Sans Display No1 Semibold"/>
                <a:cs typeface="Sharp Sans Display No1 Semibold"/>
              </a:rPr>
              <a:t>Risk</a:t>
            </a:r>
            <a:endParaRPr kumimoji="0" sz="900" b="0" i="0" u="none" strike="noStrike" kern="0" cap="none" spc="0" normalizeH="0" baseline="0" noProof="0">
              <a:ln>
                <a:noFill/>
              </a:ln>
              <a:solidFill>
                <a:sysClr val="windowText" lastClr="000000"/>
              </a:solidFill>
              <a:effectLst/>
              <a:uLnTx/>
              <a:uFillTx/>
              <a:latin typeface="Sharp Sans Display No1 Semibold"/>
              <a:cs typeface="Sharp Sans Display No1 Semibold"/>
            </a:endParaRPr>
          </a:p>
          <a:p>
            <a:pPr marL="12700" marR="5080" lvl="0" indent="0" defTabSz="914400" eaLnBrk="1" fontAlgn="auto" latinLnBrk="0" hangingPunct="1">
              <a:lnSpc>
                <a:spcPct val="111100"/>
              </a:lnSpc>
              <a:spcBef>
                <a:spcPts val="285"/>
              </a:spcBef>
              <a:spcAft>
                <a:spcPts val="0"/>
              </a:spcAft>
              <a:buClrTx/>
              <a:buSzTx/>
              <a:buFontTx/>
              <a:buNone/>
              <a:tabLst/>
              <a:defRPr/>
            </a:pPr>
            <a:r>
              <a:rPr kumimoji="0" sz="900" b="0" i="0" u="none" strike="noStrike" kern="0" cap="none" spc="0" normalizeH="0" baseline="0" noProof="0" dirty="0">
                <a:ln>
                  <a:noFill/>
                </a:ln>
                <a:solidFill>
                  <a:srgbClr val="FFFFFF"/>
                </a:solidFill>
                <a:effectLst/>
                <a:uLnTx/>
                <a:uFillTx/>
                <a:latin typeface="Sharp Sans Display No1"/>
                <a:cs typeface="Sharp Sans Display No1"/>
              </a:rPr>
              <a:t>In</a:t>
            </a:r>
            <a:r>
              <a:rPr kumimoji="0" sz="900" b="0" i="0" u="none" strike="noStrike" kern="0" cap="none" spc="-15" normalizeH="0" baseline="0" noProof="0" dirty="0">
                <a:ln>
                  <a:noFill/>
                </a:ln>
                <a:solidFill>
                  <a:srgbClr val="FFFFFF"/>
                </a:solidFill>
                <a:effectLst/>
                <a:uLnTx/>
                <a:uFillTx/>
                <a:latin typeface="Sharp Sans Display No1"/>
                <a:cs typeface="Sharp Sans Display No1"/>
              </a:rPr>
              <a:t> </a:t>
            </a:r>
            <a:r>
              <a:rPr kumimoji="0" sz="900" b="0" i="0" u="none" strike="noStrike" kern="0" cap="none" spc="-25" normalizeH="0" baseline="0" noProof="0" dirty="0">
                <a:ln>
                  <a:noFill/>
                </a:ln>
                <a:solidFill>
                  <a:srgbClr val="FFFFFF"/>
                </a:solidFill>
                <a:effectLst/>
                <a:uLnTx/>
                <a:uFillTx/>
                <a:latin typeface="Sharp Sans Display No1"/>
                <a:cs typeface="Sharp Sans Display No1"/>
              </a:rPr>
              <a:t>exceptional</a:t>
            </a:r>
            <a:r>
              <a:rPr kumimoji="0" sz="900" b="0" i="0" u="none" strike="noStrike" kern="0" cap="none" spc="-10" normalizeH="0" baseline="0" noProof="0" dirty="0">
                <a:ln>
                  <a:noFill/>
                </a:ln>
                <a:solidFill>
                  <a:srgbClr val="FFFFFF"/>
                </a:solidFill>
                <a:effectLst/>
                <a:uLnTx/>
                <a:uFillTx/>
                <a:latin typeface="Sharp Sans Display No1"/>
                <a:cs typeface="Sharp Sans Display No1"/>
              </a:rPr>
              <a:t>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circumstance,</a:t>
            </a:r>
            <a:r>
              <a:rPr kumimoji="0" sz="900" b="0" i="0" u="none" strike="noStrike" kern="0" cap="none" spc="-10" normalizeH="0" baseline="0" noProof="0" dirty="0">
                <a:ln>
                  <a:noFill/>
                </a:ln>
                <a:solidFill>
                  <a:srgbClr val="FFFFFF"/>
                </a:solidFill>
                <a:effectLst/>
                <a:uLnTx/>
                <a:uFillTx/>
                <a:latin typeface="Sharp Sans Display No1"/>
                <a:cs typeface="Sharp Sans Display No1"/>
              </a:rPr>
              <a:t> </a:t>
            </a:r>
            <a:r>
              <a:rPr kumimoji="0" sz="900" b="0" i="0" u="none" strike="noStrike" kern="0" cap="none" spc="0" normalizeH="0" baseline="0" noProof="0" dirty="0">
                <a:ln>
                  <a:noFill/>
                </a:ln>
                <a:solidFill>
                  <a:srgbClr val="FFFFFF"/>
                </a:solidFill>
                <a:effectLst/>
                <a:uLnTx/>
                <a:uFillTx/>
                <a:latin typeface="Sharp Sans Display No1"/>
                <a:cs typeface="Sharp Sans Display No1"/>
              </a:rPr>
              <a:t>the</a:t>
            </a:r>
            <a:r>
              <a:rPr kumimoji="0" sz="900" b="0" i="0" u="none" strike="noStrike" kern="0" cap="none" spc="-15" normalizeH="0" baseline="0" noProof="0" dirty="0">
                <a:ln>
                  <a:noFill/>
                </a:ln>
                <a:solidFill>
                  <a:srgbClr val="FFFFFF"/>
                </a:solidFill>
                <a:effectLst/>
                <a:uLnTx/>
                <a:uFillTx/>
                <a:latin typeface="Sharp Sans Display No1"/>
                <a:cs typeface="Sharp Sans Display No1"/>
              </a:rPr>
              <a:t> </a:t>
            </a:r>
            <a:r>
              <a:rPr kumimoji="0" sz="900" b="0" i="0" u="none" strike="noStrike" kern="0" cap="none" spc="-25" normalizeH="0" baseline="0" noProof="0" dirty="0">
                <a:ln>
                  <a:noFill/>
                </a:ln>
                <a:solidFill>
                  <a:srgbClr val="FFFFFF"/>
                </a:solidFill>
                <a:effectLst/>
                <a:uLnTx/>
                <a:uFillTx/>
                <a:latin typeface="Sharp Sans Display No1"/>
                <a:cs typeface="Sharp Sans Display No1"/>
              </a:rPr>
              <a:t>Directors</a:t>
            </a:r>
            <a:r>
              <a:rPr kumimoji="0" sz="900" b="0" i="0" u="none" strike="noStrike" kern="0" cap="none" spc="-10" normalizeH="0" baseline="0" noProof="0" dirty="0">
                <a:ln>
                  <a:noFill/>
                </a:ln>
                <a:solidFill>
                  <a:srgbClr val="FFFFFF"/>
                </a:solidFill>
                <a:effectLst/>
                <a:uLnTx/>
                <a:uFillTx/>
                <a:latin typeface="Sharp Sans Display No1"/>
                <a:cs typeface="Sharp Sans Display No1"/>
              </a:rPr>
              <a:t> of </a:t>
            </a:r>
            <a:r>
              <a:rPr kumimoji="0" sz="900" b="0" i="0" u="none" strike="noStrike" kern="0" cap="none" spc="0" normalizeH="0" baseline="0" noProof="0" dirty="0">
                <a:ln>
                  <a:noFill/>
                </a:ln>
                <a:solidFill>
                  <a:srgbClr val="FFFFFF"/>
                </a:solidFill>
                <a:effectLst/>
                <a:uLnTx/>
                <a:uFillTx/>
                <a:latin typeface="Sharp Sans Display No1"/>
                <a:cs typeface="Sharp Sans Display No1"/>
              </a:rPr>
              <a:t>the</a:t>
            </a:r>
            <a:r>
              <a:rPr kumimoji="0" sz="900" b="0" i="0" u="none" strike="noStrike" kern="0" cap="none" spc="-10" normalizeH="0" baseline="0" noProof="0" dirty="0">
                <a:ln>
                  <a:noFill/>
                </a:ln>
                <a:solidFill>
                  <a:srgbClr val="FFFFFF"/>
                </a:solidFill>
                <a:effectLst/>
                <a:uLnTx/>
                <a:uFillTx/>
                <a:latin typeface="Sharp Sans Display No1"/>
                <a:cs typeface="Sharp Sans Display No1"/>
              </a:rPr>
              <a:t> </a:t>
            </a:r>
            <a:r>
              <a:rPr kumimoji="0" sz="900" b="0" i="0" u="none" strike="noStrike" kern="0" cap="none" spc="0" normalizeH="0" baseline="0" noProof="0" dirty="0">
                <a:ln>
                  <a:noFill/>
                </a:ln>
                <a:solidFill>
                  <a:srgbClr val="FFFFFF"/>
                </a:solidFill>
                <a:effectLst/>
                <a:uLnTx/>
                <a:uFillTx/>
                <a:latin typeface="Sharp Sans Display No1"/>
                <a:cs typeface="Sharp Sans Display No1"/>
              </a:rPr>
              <a:t>Fund</a:t>
            </a:r>
            <a:r>
              <a:rPr kumimoji="0" sz="900" b="0" i="0" u="none" strike="noStrike" kern="0" cap="none" spc="-15" normalizeH="0" baseline="0" noProof="0" dirty="0">
                <a:ln>
                  <a:noFill/>
                </a:ln>
                <a:solidFill>
                  <a:srgbClr val="FFFFFF"/>
                </a:solidFill>
                <a:effectLst/>
                <a:uLnTx/>
                <a:uFillTx/>
                <a:latin typeface="Sharp Sans Display No1"/>
                <a:cs typeface="Sharp Sans Display No1"/>
              </a:rPr>
              <a:t>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with</a:t>
            </a:r>
            <a:r>
              <a:rPr kumimoji="0" sz="900" b="0" i="0" u="none" strike="noStrike" kern="0" cap="none" spc="500" normalizeH="0" baseline="0" noProof="0" dirty="0">
                <a:ln>
                  <a:noFill/>
                </a:ln>
                <a:solidFill>
                  <a:srgbClr val="FFFFFF"/>
                </a:solidFill>
                <a:effectLst/>
                <a:uLnTx/>
                <a:uFillTx/>
                <a:latin typeface="Sharp Sans Display No1"/>
                <a:cs typeface="Sharp Sans Display No1"/>
              </a:rPr>
              <a:t> </a:t>
            </a:r>
            <a:r>
              <a:rPr kumimoji="0" sz="900" b="0" i="0" u="none" strike="noStrike" kern="0" cap="none" spc="0" normalizeH="0" baseline="0" noProof="0" dirty="0">
                <a:ln>
                  <a:noFill/>
                </a:ln>
                <a:solidFill>
                  <a:srgbClr val="FFFFFF"/>
                </a:solidFill>
                <a:effectLst/>
                <a:uLnTx/>
                <a:uFillTx/>
                <a:latin typeface="Sharp Sans Display No1"/>
                <a:cs typeface="Sharp Sans Display No1"/>
              </a:rPr>
              <a:t>the</a:t>
            </a:r>
            <a:r>
              <a:rPr kumimoji="0" sz="900" b="0" i="0" u="none" strike="noStrike" kern="0" cap="none" spc="-10" normalizeH="0" baseline="0" noProof="0" dirty="0">
                <a:ln>
                  <a:noFill/>
                </a:ln>
                <a:solidFill>
                  <a:srgbClr val="FFFFFF"/>
                </a:solidFill>
                <a:effectLst/>
                <a:uLnTx/>
                <a:uFillTx/>
                <a:latin typeface="Sharp Sans Display No1"/>
                <a:cs typeface="Sharp Sans Display No1"/>
              </a:rPr>
              <a:t> </a:t>
            </a:r>
            <a:r>
              <a:rPr kumimoji="0" sz="900" b="0" i="0" u="none" strike="noStrike" kern="0" cap="none" spc="-25" normalizeH="0" baseline="0" noProof="0" dirty="0">
                <a:ln>
                  <a:noFill/>
                </a:ln>
                <a:solidFill>
                  <a:srgbClr val="FFFFFF"/>
                </a:solidFill>
                <a:effectLst/>
                <a:uLnTx/>
                <a:uFillTx/>
                <a:latin typeface="Sharp Sans Display No1"/>
                <a:cs typeface="Sharp Sans Display No1"/>
              </a:rPr>
              <a:t>approval</a:t>
            </a:r>
            <a:r>
              <a:rPr kumimoji="0" sz="900" b="0" i="0" u="none" strike="noStrike" kern="0" cap="none" spc="-10" normalizeH="0" baseline="0" noProof="0" dirty="0">
                <a:ln>
                  <a:noFill/>
                </a:ln>
                <a:solidFill>
                  <a:srgbClr val="FFFFFF"/>
                </a:solidFill>
                <a:effectLst/>
                <a:uLnTx/>
                <a:uFillTx/>
                <a:latin typeface="Sharp Sans Display No1"/>
                <a:cs typeface="Sharp Sans Display No1"/>
              </a:rPr>
              <a:t> of </a:t>
            </a:r>
            <a:r>
              <a:rPr kumimoji="0" sz="900" b="0" i="0" u="none" strike="noStrike" kern="0" cap="none" spc="0" normalizeH="0" baseline="0" noProof="0" dirty="0">
                <a:ln>
                  <a:noFill/>
                </a:ln>
                <a:solidFill>
                  <a:srgbClr val="FFFFFF"/>
                </a:solidFill>
                <a:effectLst/>
                <a:uLnTx/>
                <a:uFillTx/>
                <a:latin typeface="Sharp Sans Display No1"/>
                <a:cs typeface="Sharp Sans Display No1"/>
              </a:rPr>
              <a:t>the</a:t>
            </a:r>
            <a:r>
              <a:rPr kumimoji="0" sz="900" b="0" i="0" u="none" strike="noStrike" kern="0" cap="none" spc="-10" normalizeH="0" baseline="0" noProof="0" dirty="0">
                <a:ln>
                  <a:noFill/>
                </a:ln>
                <a:solidFill>
                  <a:srgbClr val="FFFFFF"/>
                </a:solidFill>
                <a:effectLst/>
                <a:uLnTx/>
                <a:uFillTx/>
                <a:latin typeface="Sharp Sans Display No1"/>
                <a:cs typeface="Sharp Sans Display No1"/>
              </a:rPr>
              <a:t>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Depositary</a:t>
            </a:r>
            <a:r>
              <a:rPr kumimoji="0" sz="900" b="0" i="0" u="none" strike="noStrike" kern="0" cap="none" spc="-10" normalizeH="0" baseline="0" noProof="0" dirty="0">
                <a:ln>
                  <a:noFill/>
                </a:ln>
                <a:solidFill>
                  <a:srgbClr val="FFFFFF"/>
                </a:solidFill>
                <a:effectLst/>
                <a:uLnTx/>
                <a:uFillTx/>
                <a:latin typeface="Sharp Sans Display No1"/>
                <a:cs typeface="Sharp Sans Display No1"/>
              </a:rPr>
              <a:t> </a:t>
            </a:r>
            <a:r>
              <a:rPr kumimoji="0" sz="900" b="0" i="0" u="none" strike="noStrike" kern="0" cap="none" spc="0" normalizeH="0" baseline="0" noProof="0" dirty="0">
                <a:ln>
                  <a:noFill/>
                </a:ln>
                <a:solidFill>
                  <a:srgbClr val="FFFFFF"/>
                </a:solidFill>
                <a:effectLst/>
                <a:uLnTx/>
                <a:uFillTx/>
                <a:latin typeface="Sharp Sans Display No1"/>
                <a:cs typeface="Sharp Sans Display No1"/>
              </a:rPr>
              <a:t>may</a:t>
            </a:r>
            <a:r>
              <a:rPr kumimoji="0" sz="900" b="0" i="0" u="none" strike="noStrike" kern="0" cap="none" spc="-10" normalizeH="0" baseline="0" noProof="0" dirty="0">
                <a:ln>
                  <a:noFill/>
                </a:ln>
                <a:solidFill>
                  <a:srgbClr val="FFFFFF"/>
                </a:solidFill>
                <a:effectLst/>
                <a:uLnTx/>
                <a:uFillTx/>
                <a:latin typeface="Sharp Sans Display No1"/>
                <a:cs typeface="Sharp Sans Display No1"/>
              </a:rPr>
              <a:t>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temporarily</a:t>
            </a:r>
            <a:r>
              <a:rPr kumimoji="0" sz="900" b="0" i="0" u="none" strike="noStrike" kern="0" cap="none" spc="-10" normalizeH="0" baseline="0" noProof="0" dirty="0">
                <a:ln>
                  <a:noFill/>
                </a:ln>
                <a:solidFill>
                  <a:srgbClr val="FFFFFF"/>
                </a:solidFill>
                <a:effectLst/>
                <a:uLnTx/>
                <a:uFillTx/>
                <a:latin typeface="Sharp Sans Display No1"/>
                <a:cs typeface="Sharp Sans Display No1"/>
              </a:rPr>
              <a:t> suspend</a:t>
            </a:r>
            <a:r>
              <a:rPr kumimoji="0" sz="900" b="0" i="0" u="none" strike="noStrike" kern="0" cap="none" spc="500" normalizeH="0" baseline="0" noProof="0" dirty="0">
                <a:ln>
                  <a:noFill/>
                </a:ln>
                <a:solidFill>
                  <a:srgbClr val="FFFFFF"/>
                </a:solidFill>
                <a:effectLst/>
                <a:uLnTx/>
                <a:uFillTx/>
                <a:latin typeface="Sharp Sans Display No1"/>
                <a:cs typeface="Sharp Sans Display No1"/>
              </a:rPr>
              <a:t> </a:t>
            </a:r>
            <a:r>
              <a:rPr kumimoji="0" sz="900" b="0" i="0" u="none" strike="noStrike" kern="0" cap="none" spc="0" normalizeH="0" baseline="0" noProof="0" dirty="0">
                <a:ln>
                  <a:noFill/>
                </a:ln>
                <a:solidFill>
                  <a:srgbClr val="FFFFFF"/>
                </a:solidFill>
                <a:effectLst/>
                <a:uLnTx/>
                <a:uFillTx/>
                <a:latin typeface="Sharp Sans Display No1"/>
                <a:cs typeface="Sharp Sans Display No1"/>
              </a:rPr>
              <a:t>the</a:t>
            </a:r>
            <a:r>
              <a:rPr kumimoji="0" sz="900" b="0" i="0" u="none" strike="noStrike" kern="0" cap="none" spc="-5" normalizeH="0" baseline="0" noProof="0" dirty="0">
                <a:ln>
                  <a:noFill/>
                </a:ln>
                <a:solidFill>
                  <a:srgbClr val="FFFFFF"/>
                </a:solidFill>
                <a:effectLst/>
                <a:uLnTx/>
                <a:uFillTx/>
                <a:latin typeface="Sharp Sans Display No1"/>
                <a:cs typeface="Sharp Sans Display No1"/>
              </a:rPr>
              <a:t>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issue,</a:t>
            </a:r>
            <a:r>
              <a:rPr kumimoji="0" sz="900" b="0" i="0" u="none" strike="noStrike" kern="0" cap="none" spc="0" normalizeH="0" baseline="0" noProof="0" dirty="0">
                <a:ln>
                  <a:noFill/>
                </a:ln>
                <a:solidFill>
                  <a:srgbClr val="FFFFFF"/>
                </a:solidFill>
                <a:effectLst/>
                <a:uLnTx/>
                <a:uFillTx/>
                <a:latin typeface="Sharp Sans Display No1"/>
                <a:cs typeface="Sharp Sans Display No1"/>
              </a:rPr>
              <a:t>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valuation,</a:t>
            </a:r>
            <a:r>
              <a:rPr kumimoji="0" sz="900" b="0" i="0" u="none" strike="noStrike" kern="0" cap="none" spc="-5"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sale,</a:t>
            </a:r>
            <a:r>
              <a:rPr kumimoji="0" sz="900" b="0" i="0" u="none" strike="noStrike" kern="0" cap="none" spc="0" normalizeH="0" baseline="0" noProof="0" dirty="0">
                <a:ln>
                  <a:noFill/>
                </a:ln>
                <a:solidFill>
                  <a:srgbClr val="FFFFFF"/>
                </a:solidFill>
                <a:effectLst/>
                <a:uLnTx/>
                <a:uFillTx/>
                <a:latin typeface="Sharp Sans Display No1"/>
                <a:cs typeface="Sharp Sans Display No1"/>
              </a:rPr>
              <a:t>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purchase,</a:t>
            </a:r>
            <a:r>
              <a:rPr kumimoji="0" sz="900" b="0" i="0" u="none" strike="noStrike" kern="0" cap="none" spc="0"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redemption</a:t>
            </a:r>
            <a:endParaRPr kumimoji="0" sz="900" b="0" i="0" u="none" strike="noStrike" kern="0" cap="none" spc="0" normalizeH="0" baseline="0" noProof="0">
              <a:ln>
                <a:noFill/>
              </a:ln>
              <a:solidFill>
                <a:sysClr val="windowText" lastClr="000000"/>
              </a:solidFill>
              <a:effectLst/>
              <a:uLnTx/>
              <a:uFillTx/>
              <a:latin typeface="Sharp Sans Display No1"/>
              <a:cs typeface="Sharp Sans Display No1"/>
            </a:endParaRPr>
          </a:p>
          <a:p>
            <a:pPr marL="12700" marR="0" lvl="0" indent="0" defTabSz="914400" eaLnBrk="1" fontAlgn="auto" latinLnBrk="0" hangingPunct="1">
              <a:lnSpc>
                <a:spcPct val="100000"/>
              </a:lnSpc>
              <a:spcBef>
                <a:spcPts val="120"/>
              </a:spcBef>
              <a:spcAft>
                <a:spcPts val="0"/>
              </a:spcAft>
              <a:buClrTx/>
              <a:buSzTx/>
              <a:buFontTx/>
              <a:buNone/>
              <a:tabLst/>
              <a:defRPr/>
            </a:pPr>
            <a:r>
              <a:rPr kumimoji="0" sz="900" b="0" i="0" u="none" strike="noStrike" kern="0" cap="none" spc="-10" normalizeH="0" baseline="0" noProof="0" dirty="0">
                <a:ln>
                  <a:noFill/>
                </a:ln>
                <a:solidFill>
                  <a:srgbClr val="FFFFFF"/>
                </a:solidFill>
                <a:effectLst/>
                <a:uLnTx/>
                <a:uFillTx/>
                <a:latin typeface="Sharp Sans Display No1"/>
                <a:cs typeface="Sharp Sans Display No1"/>
              </a:rPr>
              <a:t>or</a:t>
            </a:r>
            <a:r>
              <a:rPr kumimoji="0" sz="900" b="0" i="0" u="none" strike="noStrike" kern="0" cap="none" spc="-20" normalizeH="0" baseline="0" noProof="0" dirty="0">
                <a:ln>
                  <a:noFill/>
                </a:ln>
                <a:solidFill>
                  <a:srgbClr val="FFFFFF"/>
                </a:solidFill>
                <a:effectLst/>
                <a:uLnTx/>
                <a:uFillTx/>
                <a:latin typeface="Sharp Sans Display No1"/>
                <a:cs typeface="Sharp Sans Display No1"/>
              </a:rPr>
              <a:t> </a:t>
            </a:r>
            <a:r>
              <a:rPr kumimoji="0" sz="900" b="0" i="0" u="none" strike="noStrike" kern="0" cap="none" spc="-25" normalizeH="0" baseline="0" noProof="0" dirty="0">
                <a:ln>
                  <a:noFill/>
                </a:ln>
                <a:solidFill>
                  <a:srgbClr val="FFFFFF"/>
                </a:solidFill>
                <a:effectLst/>
                <a:uLnTx/>
                <a:uFillTx/>
                <a:latin typeface="Sharp Sans Display No1"/>
                <a:cs typeface="Sharp Sans Display No1"/>
              </a:rPr>
              <a:t>conversion</a:t>
            </a:r>
            <a:r>
              <a:rPr kumimoji="0" sz="900" b="0" i="0" u="none" strike="noStrike" kern="0" cap="none" spc="-15"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of</a:t>
            </a:r>
            <a:r>
              <a:rPr kumimoji="0" sz="900" b="0" i="0" u="none" strike="noStrike" kern="0" cap="none" spc="-15" normalizeH="0" baseline="0" noProof="0" dirty="0">
                <a:ln>
                  <a:noFill/>
                </a:ln>
                <a:solidFill>
                  <a:srgbClr val="FFFFFF"/>
                </a:solidFill>
                <a:effectLst/>
                <a:uLnTx/>
                <a:uFillTx/>
                <a:latin typeface="Sharp Sans Display No1"/>
                <a:cs typeface="Sharp Sans Display No1"/>
              </a:rPr>
              <a:t>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shares</a:t>
            </a:r>
            <a:r>
              <a:rPr kumimoji="0" sz="900" b="0" i="0" u="none" strike="noStrike" kern="0" cap="none" spc="-15" normalizeH="0" baseline="0" noProof="0" dirty="0">
                <a:ln>
                  <a:noFill/>
                </a:ln>
                <a:solidFill>
                  <a:srgbClr val="FFFFFF"/>
                </a:solidFill>
                <a:effectLst/>
                <a:uLnTx/>
                <a:uFillTx/>
                <a:latin typeface="Sharp Sans Display No1"/>
                <a:cs typeface="Sharp Sans Display No1"/>
              </a:rPr>
              <a:t> </a:t>
            </a:r>
            <a:r>
              <a:rPr kumimoji="0" sz="900" b="0" i="0" u="none" strike="noStrike" kern="0" cap="none" spc="0" normalizeH="0" baseline="0" noProof="0" dirty="0">
                <a:ln>
                  <a:noFill/>
                </a:ln>
                <a:solidFill>
                  <a:srgbClr val="FFFFFF"/>
                </a:solidFill>
                <a:effectLst/>
                <a:uLnTx/>
                <a:uFillTx/>
                <a:latin typeface="Sharp Sans Display No1"/>
                <a:cs typeface="Sharp Sans Display No1"/>
              </a:rPr>
              <a:t>in</a:t>
            </a:r>
            <a:r>
              <a:rPr kumimoji="0" sz="900" b="0" i="0" u="none" strike="noStrike" kern="0" cap="none" spc="-15" normalizeH="0" baseline="0" noProof="0" dirty="0">
                <a:ln>
                  <a:noFill/>
                </a:ln>
                <a:solidFill>
                  <a:srgbClr val="FFFFFF"/>
                </a:solidFill>
                <a:effectLst/>
                <a:uLnTx/>
                <a:uFillTx/>
                <a:latin typeface="Sharp Sans Display No1"/>
                <a:cs typeface="Sharp Sans Display No1"/>
              </a:rPr>
              <a:t> </a:t>
            </a:r>
            <a:r>
              <a:rPr kumimoji="0" sz="900" b="0" i="0" u="none" strike="noStrike" kern="0" cap="none" spc="0" normalizeH="0" baseline="0" noProof="0" dirty="0">
                <a:ln>
                  <a:noFill/>
                </a:ln>
                <a:solidFill>
                  <a:srgbClr val="FFFFFF"/>
                </a:solidFill>
                <a:effectLst/>
                <a:uLnTx/>
                <a:uFillTx/>
                <a:latin typeface="Sharp Sans Display No1"/>
                <a:cs typeface="Sharp Sans Display No1"/>
              </a:rPr>
              <a:t>the</a:t>
            </a:r>
            <a:r>
              <a:rPr kumimoji="0" sz="900" b="0" i="0" u="none" strike="noStrike" kern="0" cap="none" spc="-15"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Fund.</a:t>
            </a:r>
            <a:endParaRPr kumimoji="0" sz="900" b="0" i="0" u="none" strike="noStrike" kern="0" cap="none" spc="0" normalizeH="0" baseline="0" noProof="0">
              <a:ln>
                <a:noFill/>
              </a:ln>
              <a:solidFill>
                <a:sysClr val="windowText" lastClr="000000"/>
              </a:solidFill>
              <a:effectLst/>
              <a:uLnTx/>
              <a:uFillTx/>
              <a:latin typeface="Sharp Sans Display No1"/>
              <a:cs typeface="Sharp Sans Display No1"/>
            </a:endParaRPr>
          </a:p>
        </p:txBody>
      </p:sp>
      <p:sp>
        <p:nvSpPr>
          <p:cNvPr id="7" name="object 7"/>
          <p:cNvSpPr txBox="1"/>
          <p:nvPr/>
        </p:nvSpPr>
        <p:spPr>
          <a:xfrm>
            <a:off x="393700" y="4793716"/>
            <a:ext cx="3128645" cy="1468755"/>
          </a:xfrm>
          <a:prstGeom prst="rect">
            <a:avLst/>
          </a:prstGeom>
        </p:spPr>
        <p:txBody>
          <a:bodyPr vert="horz" wrap="square" lIns="0" tIns="63500" rIns="0" bIns="0" rtlCol="0">
            <a:spAutoFit/>
          </a:bodyPr>
          <a:lstStyle/>
          <a:p>
            <a:pPr marL="12700" marR="0" lvl="0" indent="0" defTabSz="914400" eaLnBrk="1" fontAlgn="auto" latinLnBrk="0" hangingPunct="1">
              <a:lnSpc>
                <a:spcPct val="100000"/>
              </a:lnSpc>
              <a:spcBef>
                <a:spcPts val="500"/>
              </a:spcBef>
              <a:spcAft>
                <a:spcPts val="0"/>
              </a:spcAft>
              <a:buClrTx/>
              <a:buSzTx/>
              <a:buFontTx/>
              <a:buNone/>
              <a:tabLst/>
              <a:defRPr/>
            </a:pPr>
            <a:r>
              <a:rPr kumimoji="0" sz="900" b="1" i="0" u="none" strike="noStrike" kern="0" cap="none" spc="-10" normalizeH="0" baseline="0" noProof="0" dirty="0">
                <a:ln>
                  <a:noFill/>
                </a:ln>
                <a:solidFill>
                  <a:srgbClr val="FFFFFF"/>
                </a:solidFill>
                <a:effectLst/>
                <a:uLnTx/>
                <a:uFillTx/>
                <a:latin typeface="Sharp Sans Display No1 Semibold"/>
                <a:cs typeface="Sharp Sans Display No1 Semibold"/>
              </a:rPr>
              <a:t>Private</a:t>
            </a:r>
            <a:r>
              <a:rPr kumimoji="0" sz="900" b="1" i="0" u="none" strike="noStrike" kern="0" cap="none" spc="-5" normalizeH="0" baseline="0" noProof="0" dirty="0">
                <a:ln>
                  <a:noFill/>
                </a:ln>
                <a:solidFill>
                  <a:srgbClr val="FFFFFF"/>
                </a:solidFill>
                <a:effectLst/>
                <a:uLnTx/>
                <a:uFillTx/>
                <a:latin typeface="Sharp Sans Display No1 Semibold"/>
                <a:cs typeface="Sharp Sans Display No1 Semibold"/>
              </a:rPr>
              <a:t> </a:t>
            </a:r>
            <a:r>
              <a:rPr kumimoji="0" sz="900" b="1" i="0" u="none" strike="noStrike" kern="0" cap="none" spc="-10" normalizeH="0" baseline="0" noProof="0" dirty="0">
                <a:ln>
                  <a:noFill/>
                </a:ln>
                <a:solidFill>
                  <a:srgbClr val="FFFFFF"/>
                </a:solidFill>
                <a:effectLst/>
                <a:uLnTx/>
                <a:uFillTx/>
                <a:latin typeface="Sharp Sans Display No1 Semibold"/>
                <a:cs typeface="Sharp Sans Display No1 Semibold"/>
              </a:rPr>
              <a:t>Markets</a:t>
            </a:r>
            <a:r>
              <a:rPr kumimoji="0" sz="900" b="1" i="0" u="none" strike="noStrike" kern="0" cap="none" spc="-5" normalizeH="0" baseline="0" noProof="0" dirty="0">
                <a:ln>
                  <a:noFill/>
                </a:ln>
                <a:solidFill>
                  <a:srgbClr val="FFFFFF"/>
                </a:solidFill>
                <a:effectLst/>
                <a:uLnTx/>
                <a:uFillTx/>
                <a:latin typeface="Sharp Sans Display No1 Semibold"/>
                <a:cs typeface="Sharp Sans Display No1 Semibold"/>
              </a:rPr>
              <a:t> </a:t>
            </a:r>
            <a:r>
              <a:rPr kumimoji="0" sz="900" b="1" i="0" u="none" strike="noStrike" kern="0" cap="none" spc="-20" normalizeH="0" baseline="0" noProof="0" dirty="0">
                <a:ln>
                  <a:noFill/>
                </a:ln>
                <a:solidFill>
                  <a:srgbClr val="FFFFFF"/>
                </a:solidFill>
                <a:effectLst/>
                <a:uLnTx/>
                <a:uFillTx/>
                <a:latin typeface="Sharp Sans Display No1 Semibold"/>
                <a:cs typeface="Sharp Sans Display No1 Semibold"/>
              </a:rPr>
              <a:t>Risk</a:t>
            </a:r>
            <a:endParaRPr kumimoji="0" sz="900" b="0" i="0" u="none" strike="noStrike" kern="0" cap="none" spc="0" normalizeH="0" baseline="0" noProof="0" dirty="0">
              <a:ln>
                <a:noFill/>
              </a:ln>
              <a:solidFill>
                <a:sysClr val="windowText" lastClr="000000"/>
              </a:solidFill>
              <a:effectLst/>
              <a:uLnTx/>
              <a:uFillTx/>
              <a:latin typeface="Sharp Sans Display No1 Semibold"/>
              <a:cs typeface="Sharp Sans Display No1 Semibold"/>
            </a:endParaRPr>
          </a:p>
          <a:p>
            <a:pPr marL="12700" marR="5080" lvl="0" indent="0" defTabSz="914400" eaLnBrk="1" fontAlgn="auto" latinLnBrk="0" hangingPunct="1">
              <a:lnSpc>
                <a:spcPct val="111100"/>
              </a:lnSpc>
              <a:spcBef>
                <a:spcPts val="285"/>
              </a:spcBef>
              <a:spcAft>
                <a:spcPts val="0"/>
              </a:spcAft>
              <a:buClrTx/>
              <a:buSzTx/>
              <a:buFontTx/>
              <a:buNone/>
              <a:tabLst/>
              <a:defRPr/>
            </a:pPr>
            <a:r>
              <a:rPr kumimoji="0" sz="900" b="0" i="0" u="none" strike="noStrike" kern="0" cap="none" spc="-20" normalizeH="0" baseline="0" noProof="0" dirty="0">
                <a:ln>
                  <a:noFill/>
                </a:ln>
                <a:solidFill>
                  <a:srgbClr val="FFFFFF"/>
                </a:solidFill>
                <a:effectLst/>
                <a:uLnTx/>
                <a:uFillTx/>
                <a:latin typeface="Sharp Sans Display No1"/>
                <a:cs typeface="Sharp Sans Display No1"/>
              </a:rPr>
              <a:t>Private</a:t>
            </a:r>
            <a:r>
              <a:rPr kumimoji="0" sz="900" b="0" i="0" u="none" strike="noStrike" kern="0" cap="none" spc="10" normalizeH="0" baseline="0" noProof="0" dirty="0">
                <a:ln>
                  <a:noFill/>
                </a:ln>
                <a:solidFill>
                  <a:srgbClr val="FFFFFF"/>
                </a:solidFill>
                <a:effectLst/>
                <a:uLnTx/>
                <a:uFillTx/>
                <a:latin typeface="Sharp Sans Display No1"/>
                <a:cs typeface="Sharp Sans Display No1"/>
              </a:rPr>
              <a:t>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market</a:t>
            </a:r>
            <a:r>
              <a:rPr kumimoji="0" sz="900" b="0" i="0" u="none" strike="noStrike" kern="0" cap="none" spc="15" normalizeH="0" baseline="0" noProof="0" dirty="0">
                <a:ln>
                  <a:noFill/>
                </a:ln>
                <a:solidFill>
                  <a:srgbClr val="FFFFFF"/>
                </a:solidFill>
                <a:effectLst/>
                <a:uLnTx/>
                <a:uFillTx/>
                <a:latin typeface="Sharp Sans Display No1"/>
                <a:cs typeface="Sharp Sans Display No1"/>
              </a:rPr>
              <a:t>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assets</a:t>
            </a:r>
            <a:r>
              <a:rPr kumimoji="0" sz="900" b="0" i="0" u="none" strike="noStrike" kern="0" cap="none" spc="10"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have</a:t>
            </a:r>
            <a:r>
              <a:rPr kumimoji="0" sz="900" b="0" i="0" u="none" strike="noStrike" kern="0" cap="none" spc="15" normalizeH="0" baseline="0" noProof="0" dirty="0">
                <a:ln>
                  <a:noFill/>
                </a:ln>
                <a:solidFill>
                  <a:srgbClr val="FFFFFF"/>
                </a:solidFill>
                <a:effectLst/>
                <a:uLnTx/>
                <a:uFillTx/>
                <a:latin typeface="Sharp Sans Display No1"/>
                <a:cs typeface="Sharp Sans Display No1"/>
              </a:rPr>
              <a:t>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certain</a:t>
            </a:r>
            <a:r>
              <a:rPr kumimoji="0" sz="900" b="0" i="0" u="none" strike="noStrike" kern="0" cap="none" spc="15" normalizeH="0" baseline="0" noProof="0" dirty="0">
                <a:ln>
                  <a:noFill/>
                </a:ln>
                <a:solidFill>
                  <a:srgbClr val="FFFFFF"/>
                </a:solidFill>
                <a:effectLst/>
                <a:uLnTx/>
                <a:uFillTx/>
                <a:latin typeface="Sharp Sans Display No1"/>
                <a:cs typeface="Sharp Sans Display No1"/>
              </a:rPr>
              <a:t> </a:t>
            </a:r>
            <a:r>
              <a:rPr kumimoji="0" sz="900" b="0" i="0" u="none" strike="noStrike" kern="0" cap="none" spc="-25" normalizeH="0" baseline="0" noProof="0" dirty="0">
                <a:ln>
                  <a:noFill/>
                </a:ln>
                <a:solidFill>
                  <a:srgbClr val="FFFFFF"/>
                </a:solidFill>
                <a:effectLst/>
                <a:uLnTx/>
                <a:uFillTx/>
                <a:latin typeface="Sharp Sans Display No1"/>
                <a:cs typeface="Sharp Sans Display No1"/>
              </a:rPr>
              <a:t>characteristics</a:t>
            </a:r>
            <a:r>
              <a:rPr kumimoji="0" sz="900" b="0" i="0" u="none" strike="noStrike" kern="0" cap="none" spc="10"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which</a:t>
            </a:r>
            <a:r>
              <a:rPr kumimoji="0" sz="900" b="0" i="0" u="none" strike="noStrike" kern="0" cap="none" spc="500"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have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associated</a:t>
            </a:r>
            <a:r>
              <a:rPr kumimoji="0" sz="900" b="0" i="0" u="none" strike="noStrike" kern="0" cap="none" spc="-5"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risks.</a:t>
            </a:r>
            <a:r>
              <a:rPr kumimoji="0" sz="900" b="0" i="0" u="none" strike="noStrike" kern="0" cap="none" spc="-5" normalizeH="0" baseline="0" noProof="0" dirty="0">
                <a:ln>
                  <a:noFill/>
                </a:ln>
                <a:solidFill>
                  <a:srgbClr val="FFFFFF"/>
                </a:solidFill>
                <a:effectLst/>
                <a:uLnTx/>
                <a:uFillTx/>
                <a:latin typeface="Sharp Sans Display No1"/>
                <a:cs typeface="Sharp Sans Display No1"/>
              </a:rPr>
              <a:t>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Because</a:t>
            </a:r>
            <a:r>
              <a:rPr kumimoji="0" sz="900" b="0" i="0" u="none" strike="noStrike" kern="0" cap="none" spc="-5" normalizeH="0" baseline="0" noProof="0" dirty="0">
                <a:ln>
                  <a:noFill/>
                </a:ln>
                <a:solidFill>
                  <a:srgbClr val="FFFFFF"/>
                </a:solidFill>
                <a:effectLst/>
                <a:uLnTx/>
                <a:uFillTx/>
                <a:latin typeface="Sharp Sans Display No1"/>
                <a:cs typeface="Sharp Sans Display No1"/>
              </a:rPr>
              <a:t>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assets</a:t>
            </a:r>
            <a:r>
              <a:rPr kumimoji="0" sz="900" b="0" i="0" u="none" strike="noStrike" kern="0" cap="none" spc="-5" normalizeH="0" baseline="0" noProof="0" dirty="0">
                <a:ln>
                  <a:noFill/>
                </a:ln>
                <a:solidFill>
                  <a:srgbClr val="FFFFFF"/>
                </a:solidFill>
                <a:effectLst/>
                <a:uLnTx/>
                <a:uFillTx/>
                <a:latin typeface="Sharp Sans Display No1"/>
                <a:cs typeface="Sharp Sans Display No1"/>
              </a:rPr>
              <a:t> </a:t>
            </a:r>
            <a:r>
              <a:rPr kumimoji="0" sz="900" b="0" i="0" u="none" strike="noStrike" kern="0" cap="none" spc="0" normalizeH="0" baseline="0" noProof="0" dirty="0">
                <a:ln>
                  <a:noFill/>
                </a:ln>
                <a:solidFill>
                  <a:srgbClr val="FFFFFF"/>
                </a:solidFill>
                <a:effectLst/>
                <a:uLnTx/>
                <a:uFillTx/>
                <a:latin typeface="Sharp Sans Display No1"/>
                <a:cs typeface="Sharp Sans Display No1"/>
              </a:rPr>
              <a:t>do</a:t>
            </a:r>
            <a:r>
              <a:rPr kumimoji="0" sz="900" b="0" i="0" u="none" strike="noStrike" kern="0" cap="none" spc="-10" normalizeH="0" baseline="0" noProof="0" dirty="0">
                <a:ln>
                  <a:noFill/>
                </a:ln>
                <a:solidFill>
                  <a:srgbClr val="FFFFFF"/>
                </a:solidFill>
                <a:effectLst/>
                <a:uLnTx/>
                <a:uFillTx/>
                <a:latin typeface="Sharp Sans Display No1"/>
                <a:cs typeface="Sharp Sans Display No1"/>
              </a:rPr>
              <a:t>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not</a:t>
            </a:r>
            <a:r>
              <a:rPr kumimoji="0" sz="900" b="0" i="0" u="none" strike="noStrike" kern="0" cap="none" spc="-5" normalizeH="0" baseline="0" noProof="0" dirty="0">
                <a:ln>
                  <a:noFill/>
                </a:ln>
                <a:solidFill>
                  <a:srgbClr val="FFFFFF"/>
                </a:solidFill>
                <a:effectLst/>
                <a:uLnTx/>
                <a:uFillTx/>
                <a:latin typeface="Sharp Sans Display No1"/>
                <a:cs typeface="Sharp Sans Display No1"/>
              </a:rPr>
              <a:t>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trade</a:t>
            </a:r>
            <a:r>
              <a:rPr kumimoji="0" sz="900" b="0" i="0" u="none" strike="noStrike" kern="0" cap="none" spc="-5" normalizeH="0" baseline="0" noProof="0" dirty="0">
                <a:ln>
                  <a:noFill/>
                </a:ln>
                <a:solidFill>
                  <a:srgbClr val="FFFFFF"/>
                </a:solidFill>
                <a:effectLst/>
                <a:uLnTx/>
                <a:uFillTx/>
                <a:latin typeface="Sharp Sans Display No1"/>
                <a:cs typeface="Sharp Sans Display No1"/>
              </a:rPr>
              <a:t> </a:t>
            </a:r>
            <a:r>
              <a:rPr kumimoji="0" sz="900" b="0" i="0" u="none" strike="noStrike" kern="0" cap="none" spc="-25" normalizeH="0" baseline="0" noProof="0" dirty="0">
                <a:ln>
                  <a:noFill/>
                </a:ln>
                <a:solidFill>
                  <a:srgbClr val="FFFFFF"/>
                </a:solidFill>
                <a:effectLst/>
                <a:uLnTx/>
                <a:uFillTx/>
                <a:latin typeface="Sharp Sans Display No1"/>
                <a:cs typeface="Sharp Sans Display No1"/>
              </a:rPr>
              <a:t>on</a:t>
            </a:r>
            <a:r>
              <a:rPr kumimoji="0" sz="900" b="0" i="0" u="none" strike="noStrike" kern="0" cap="none" spc="500"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public</a:t>
            </a:r>
            <a:r>
              <a:rPr kumimoji="0" sz="900" b="0" i="0" u="none" strike="noStrike" kern="0" cap="none" spc="-25" normalizeH="0" baseline="0" noProof="0" dirty="0">
                <a:ln>
                  <a:noFill/>
                </a:ln>
                <a:solidFill>
                  <a:srgbClr val="FFFFFF"/>
                </a:solidFill>
                <a:effectLst/>
                <a:uLnTx/>
                <a:uFillTx/>
                <a:latin typeface="Sharp Sans Display No1"/>
                <a:cs typeface="Sharp Sans Display No1"/>
              </a:rPr>
              <a:t>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markets, valuation </a:t>
            </a:r>
            <a:r>
              <a:rPr kumimoji="0" sz="900" b="0" i="0" u="none" strike="noStrike" kern="0" cap="none" spc="0" normalizeH="0" baseline="0" noProof="0" dirty="0">
                <a:ln>
                  <a:noFill/>
                </a:ln>
                <a:solidFill>
                  <a:srgbClr val="FFFFFF"/>
                </a:solidFill>
                <a:effectLst/>
                <a:uLnTx/>
                <a:uFillTx/>
                <a:latin typeface="Sharp Sans Display No1"/>
                <a:cs typeface="Sharp Sans Display No1"/>
              </a:rPr>
              <a:t>and</a:t>
            </a:r>
            <a:r>
              <a:rPr kumimoji="0" sz="900" b="0" i="0" u="none" strike="noStrike" kern="0" cap="none" spc="-25"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pricing</a:t>
            </a:r>
            <a:r>
              <a:rPr kumimoji="0" sz="900" b="0" i="0" u="none" strike="noStrike" kern="0" cap="none" spc="-20" normalizeH="0" baseline="0" noProof="0" dirty="0">
                <a:ln>
                  <a:noFill/>
                </a:ln>
                <a:solidFill>
                  <a:srgbClr val="FFFFFF"/>
                </a:solidFill>
                <a:effectLst/>
                <a:uLnTx/>
                <a:uFillTx/>
                <a:latin typeface="Sharp Sans Display No1"/>
                <a:cs typeface="Sharp Sans Display No1"/>
              </a:rPr>
              <a:t> </a:t>
            </a:r>
            <a:r>
              <a:rPr kumimoji="0" sz="900" b="0" i="0" u="none" strike="noStrike" kern="0" cap="none" spc="0" normalizeH="0" baseline="0" noProof="0" dirty="0">
                <a:ln>
                  <a:noFill/>
                </a:ln>
                <a:solidFill>
                  <a:srgbClr val="FFFFFF"/>
                </a:solidFill>
                <a:effectLst/>
                <a:uLnTx/>
                <a:uFillTx/>
                <a:latin typeface="Sharp Sans Display No1"/>
                <a:cs typeface="Sharp Sans Display No1"/>
              </a:rPr>
              <a:t>may</a:t>
            </a:r>
            <a:r>
              <a:rPr kumimoji="0" sz="900" b="0" i="0" u="none" strike="noStrike" kern="0" cap="none" spc="-20" normalizeH="0" baseline="0" noProof="0" dirty="0">
                <a:ln>
                  <a:noFill/>
                </a:ln>
                <a:solidFill>
                  <a:srgbClr val="FFFFFF"/>
                </a:solidFill>
                <a:effectLst/>
                <a:uLnTx/>
                <a:uFillTx/>
                <a:latin typeface="Sharp Sans Display No1"/>
                <a:cs typeface="Sharp Sans Display No1"/>
              </a:rPr>
              <a:t> </a:t>
            </a:r>
            <a:r>
              <a:rPr kumimoji="0" sz="900" b="0" i="0" u="none" strike="noStrike" kern="0" cap="none" spc="0" normalizeH="0" baseline="0" noProof="0" dirty="0">
                <a:ln>
                  <a:noFill/>
                </a:ln>
                <a:solidFill>
                  <a:srgbClr val="FFFFFF"/>
                </a:solidFill>
                <a:effectLst/>
                <a:uLnTx/>
                <a:uFillTx/>
                <a:latin typeface="Sharp Sans Display No1"/>
                <a:cs typeface="Sharp Sans Display No1"/>
              </a:rPr>
              <a:t>be</a:t>
            </a:r>
            <a:r>
              <a:rPr kumimoji="0" sz="900" b="0" i="0" u="none" strike="noStrike" kern="0" cap="none" spc="-25"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difficult</a:t>
            </a:r>
            <a:r>
              <a:rPr kumimoji="0" sz="900" b="0" i="0" u="none" strike="noStrike" kern="0" cap="none" spc="-20" normalizeH="0" baseline="0" noProof="0" dirty="0">
                <a:ln>
                  <a:noFill/>
                </a:ln>
                <a:solidFill>
                  <a:srgbClr val="FFFFFF"/>
                </a:solidFill>
                <a:effectLst/>
                <a:uLnTx/>
                <a:uFillTx/>
                <a:latin typeface="Sharp Sans Display No1"/>
                <a:cs typeface="Sharp Sans Display No1"/>
              </a:rPr>
              <a:t> </a:t>
            </a:r>
            <a:r>
              <a:rPr kumimoji="0" sz="900" b="0" i="0" u="none" strike="noStrike" kern="0" cap="none" spc="-25" normalizeH="0" baseline="0" noProof="0" dirty="0">
                <a:ln>
                  <a:noFill/>
                </a:ln>
                <a:solidFill>
                  <a:srgbClr val="FFFFFF"/>
                </a:solidFill>
                <a:effectLst/>
                <a:uLnTx/>
                <a:uFillTx/>
                <a:latin typeface="Sharp Sans Display No1"/>
                <a:cs typeface="Sharp Sans Display No1"/>
              </a:rPr>
              <a:t>to</a:t>
            </a:r>
            <a:r>
              <a:rPr kumimoji="0" sz="900" b="0" i="0" u="none" strike="noStrike" kern="0" cap="none" spc="500" normalizeH="0" baseline="0" noProof="0" dirty="0">
                <a:ln>
                  <a:noFill/>
                </a:ln>
                <a:solidFill>
                  <a:srgbClr val="FFFFFF"/>
                </a:solidFill>
                <a:effectLst/>
                <a:uLnTx/>
                <a:uFillTx/>
                <a:latin typeface="Sharp Sans Display No1"/>
                <a:cs typeface="Sharp Sans Display No1"/>
              </a:rPr>
              <a:t>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determine.</a:t>
            </a:r>
            <a:r>
              <a:rPr kumimoji="0" sz="900" b="0" i="0" u="none" strike="noStrike" kern="0" cap="none" spc="0" normalizeH="0" baseline="0" noProof="0" dirty="0">
                <a:ln>
                  <a:noFill/>
                </a:ln>
                <a:solidFill>
                  <a:srgbClr val="FFFFFF"/>
                </a:solidFill>
                <a:effectLst/>
                <a:uLnTx/>
                <a:uFillTx/>
                <a:latin typeface="Sharp Sans Display No1"/>
                <a:cs typeface="Sharp Sans Display No1"/>
              </a:rPr>
              <a:t>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Assets</a:t>
            </a:r>
            <a:r>
              <a:rPr kumimoji="0" sz="900" b="0" i="0" u="none" strike="noStrike" kern="0" cap="none" spc="0" normalizeH="0" baseline="0" noProof="0" dirty="0">
                <a:ln>
                  <a:noFill/>
                </a:ln>
                <a:solidFill>
                  <a:srgbClr val="FFFFFF"/>
                </a:solidFill>
                <a:effectLst/>
                <a:uLnTx/>
                <a:uFillTx/>
                <a:latin typeface="Sharp Sans Display No1"/>
                <a:cs typeface="Sharp Sans Display No1"/>
              </a:rPr>
              <a:t> may be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long-term</a:t>
            </a:r>
            <a:r>
              <a:rPr kumimoji="0" sz="900" b="0" i="0" u="none" strike="noStrike" kern="0" cap="none" spc="5" normalizeH="0" baseline="0" noProof="0" dirty="0">
                <a:ln>
                  <a:noFill/>
                </a:ln>
                <a:solidFill>
                  <a:srgbClr val="FFFFFF"/>
                </a:solidFill>
                <a:effectLst/>
                <a:uLnTx/>
                <a:uFillTx/>
                <a:latin typeface="Sharp Sans Display No1"/>
                <a:cs typeface="Sharp Sans Display No1"/>
              </a:rPr>
              <a:t>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projects</a:t>
            </a:r>
            <a:r>
              <a:rPr kumimoji="0" sz="900" b="0" i="0" u="none" strike="noStrike" kern="0" cap="none" spc="0"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which</a:t>
            </a:r>
            <a:r>
              <a:rPr kumimoji="0" sz="900" b="0" i="0" u="none" strike="noStrike" kern="0" cap="none" spc="0" normalizeH="0" baseline="0" noProof="0" dirty="0">
                <a:ln>
                  <a:noFill/>
                </a:ln>
                <a:solidFill>
                  <a:srgbClr val="FFFFFF"/>
                </a:solidFill>
                <a:effectLst/>
                <a:uLnTx/>
                <a:uFillTx/>
                <a:latin typeface="Sharp Sans Display No1"/>
                <a:cs typeface="Sharp Sans Display No1"/>
              </a:rPr>
              <a:t>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have</a:t>
            </a:r>
            <a:r>
              <a:rPr kumimoji="0" sz="900" b="0" i="0" u="none" strike="noStrike" kern="0" cap="none" spc="500" normalizeH="0" baseline="0" noProof="0" dirty="0">
                <a:ln>
                  <a:noFill/>
                </a:ln>
                <a:solidFill>
                  <a:srgbClr val="FFFFFF"/>
                </a:solidFill>
                <a:effectLst/>
                <a:uLnTx/>
                <a:uFillTx/>
                <a:latin typeface="Sharp Sans Display No1"/>
                <a:cs typeface="Sharp Sans Display No1"/>
              </a:rPr>
              <a:t> </a:t>
            </a:r>
            <a:r>
              <a:rPr kumimoji="0" sz="900" b="0" i="0" u="none" strike="noStrike" kern="0" cap="none" spc="-25" normalizeH="0" baseline="0" noProof="0" dirty="0">
                <a:ln>
                  <a:noFill/>
                </a:ln>
                <a:solidFill>
                  <a:srgbClr val="FFFFFF"/>
                </a:solidFill>
                <a:effectLst/>
                <a:uLnTx/>
                <a:uFillTx/>
                <a:latin typeface="Sharp Sans Display No1"/>
                <a:cs typeface="Sharp Sans Display No1"/>
              </a:rPr>
              <a:t>development</a:t>
            </a:r>
            <a:r>
              <a:rPr kumimoji="0" sz="900" b="0" i="0" u="none" strike="noStrike" kern="0" cap="none" spc="0"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risk</a:t>
            </a:r>
            <a:r>
              <a:rPr kumimoji="0" sz="900" b="0" i="0" u="none" strike="noStrike" kern="0" cap="none" spc="5" normalizeH="0" baseline="0" noProof="0" dirty="0">
                <a:ln>
                  <a:noFill/>
                </a:ln>
                <a:solidFill>
                  <a:srgbClr val="FFFFFF"/>
                </a:solidFill>
                <a:effectLst/>
                <a:uLnTx/>
                <a:uFillTx/>
                <a:latin typeface="Sharp Sans Display No1"/>
                <a:cs typeface="Sharp Sans Display No1"/>
              </a:rPr>
              <a:t> </a:t>
            </a:r>
            <a:r>
              <a:rPr kumimoji="0" sz="900" b="0" i="0" u="none" strike="noStrike" kern="0" cap="none" spc="0" normalizeH="0" baseline="0" noProof="0" dirty="0">
                <a:ln>
                  <a:noFill/>
                </a:ln>
                <a:solidFill>
                  <a:srgbClr val="FFFFFF"/>
                </a:solidFill>
                <a:effectLst/>
                <a:uLnTx/>
                <a:uFillTx/>
                <a:latin typeface="Sharp Sans Display No1"/>
                <a:cs typeface="Sharp Sans Display No1"/>
              </a:rPr>
              <a:t>and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uncertainty</a:t>
            </a:r>
            <a:r>
              <a:rPr kumimoji="0" sz="900" b="0" i="0" u="none" strike="noStrike" kern="0" cap="none" spc="5" normalizeH="0" baseline="0" noProof="0" dirty="0">
                <a:ln>
                  <a:noFill/>
                </a:ln>
                <a:solidFill>
                  <a:srgbClr val="FFFFFF"/>
                </a:solidFill>
                <a:effectLst/>
                <a:uLnTx/>
                <a:uFillTx/>
                <a:latin typeface="Sharp Sans Display No1"/>
                <a:cs typeface="Sharp Sans Display No1"/>
              </a:rPr>
              <a:t>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regarding</a:t>
            </a:r>
            <a:r>
              <a:rPr kumimoji="0" sz="900" b="0" i="0" u="none" strike="noStrike" kern="0" cap="none" spc="0"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their</a:t>
            </a:r>
            <a:r>
              <a:rPr kumimoji="0" sz="900" b="0" i="0" u="none" strike="noStrike" kern="0" cap="none" spc="5"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financial</a:t>
            </a:r>
            <a:r>
              <a:rPr kumimoji="0" sz="900" b="0" i="0" u="none" strike="noStrike" kern="0" cap="none" spc="500"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viability</a:t>
            </a:r>
            <a:r>
              <a:rPr kumimoji="0" sz="900" b="0" i="0" u="none" strike="noStrike" kern="0" cap="none" spc="-15" normalizeH="0" baseline="0" noProof="0" dirty="0">
                <a:ln>
                  <a:noFill/>
                </a:ln>
                <a:solidFill>
                  <a:srgbClr val="FFFFFF"/>
                </a:solidFill>
                <a:effectLst/>
                <a:uLnTx/>
                <a:uFillTx/>
                <a:latin typeface="Sharp Sans Display No1"/>
                <a:cs typeface="Sharp Sans Display No1"/>
              </a:rPr>
              <a:t> </a:t>
            </a:r>
            <a:r>
              <a:rPr kumimoji="0" sz="900" b="0" i="0" u="none" strike="noStrike" kern="0" cap="none" spc="0" normalizeH="0" baseline="0" noProof="0" dirty="0">
                <a:ln>
                  <a:noFill/>
                </a:ln>
                <a:solidFill>
                  <a:srgbClr val="FFFFFF"/>
                </a:solidFill>
                <a:effectLst/>
                <a:uLnTx/>
                <a:uFillTx/>
                <a:latin typeface="Sharp Sans Display No1"/>
                <a:cs typeface="Sharp Sans Display No1"/>
              </a:rPr>
              <a:t>and</a:t>
            </a:r>
            <a:r>
              <a:rPr kumimoji="0" sz="900" b="0" i="0" u="none" strike="noStrike" kern="0" cap="none" spc="-10" normalizeH="0" baseline="0" noProof="0" dirty="0">
                <a:ln>
                  <a:noFill/>
                </a:ln>
                <a:solidFill>
                  <a:srgbClr val="FFFFFF"/>
                </a:solidFill>
                <a:effectLst/>
                <a:uLnTx/>
                <a:uFillTx/>
                <a:latin typeface="Sharp Sans Display No1"/>
                <a:cs typeface="Sharp Sans Display No1"/>
              </a:rPr>
              <a:t> </a:t>
            </a:r>
            <a:r>
              <a:rPr kumimoji="0" sz="900" b="0" i="0" u="none" strike="noStrike" kern="0" cap="none" spc="-25" normalizeH="0" baseline="0" noProof="0" dirty="0">
                <a:ln>
                  <a:noFill/>
                </a:ln>
                <a:solidFill>
                  <a:srgbClr val="FFFFFF"/>
                </a:solidFill>
                <a:effectLst/>
                <a:uLnTx/>
                <a:uFillTx/>
                <a:latin typeface="Sharp Sans Display No1"/>
                <a:cs typeface="Sharp Sans Display No1"/>
              </a:rPr>
              <a:t>overall</a:t>
            </a:r>
            <a:r>
              <a:rPr kumimoji="0" sz="900" b="0" i="0" u="none" strike="noStrike" kern="0" cap="none" spc="-15" normalizeH="0" baseline="0" noProof="0" dirty="0">
                <a:ln>
                  <a:noFill/>
                </a:ln>
                <a:solidFill>
                  <a:srgbClr val="FFFFFF"/>
                </a:solidFill>
                <a:effectLst/>
                <a:uLnTx/>
                <a:uFillTx/>
                <a:latin typeface="Sharp Sans Display No1"/>
                <a:cs typeface="Sharp Sans Display No1"/>
              </a:rPr>
              <a:t> </a:t>
            </a:r>
            <a:r>
              <a:rPr kumimoji="0" sz="900" b="0" i="0" u="none" strike="noStrike" kern="0" cap="none" spc="0" normalizeH="0" baseline="0" noProof="0" dirty="0">
                <a:ln>
                  <a:noFill/>
                </a:ln>
                <a:solidFill>
                  <a:srgbClr val="FFFFFF"/>
                </a:solidFill>
                <a:effectLst/>
                <a:uLnTx/>
                <a:uFillTx/>
                <a:latin typeface="Sharp Sans Display No1"/>
                <a:cs typeface="Sharp Sans Display No1"/>
              </a:rPr>
              <a:t>the</a:t>
            </a:r>
            <a:r>
              <a:rPr kumimoji="0" sz="900" b="0" i="0" u="none" strike="noStrike" kern="0" cap="none" spc="-10" normalizeH="0" baseline="0" noProof="0" dirty="0">
                <a:ln>
                  <a:noFill/>
                </a:ln>
                <a:solidFill>
                  <a:srgbClr val="FFFFFF"/>
                </a:solidFill>
                <a:effectLst/>
                <a:uLnTx/>
                <a:uFillTx/>
                <a:latin typeface="Sharp Sans Display No1"/>
                <a:cs typeface="Sharp Sans Display No1"/>
              </a:rPr>
              <a:t> risk</a:t>
            </a:r>
            <a:r>
              <a:rPr kumimoji="0" sz="900" b="0" i="0" u="none" strike="noStrike" kern="0" cap="none" spc="-15"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of </a:t>
            </a:r>
            <a:r>
              <a:rPr kumimoji="0" sz="900" b="0" i="0" u="none" strike="noStrike" kern="0" cap="none" spc="-25" normalizeH="0" baseline="0" noProof="0" dirty="0">
                <a:ln>
                  <a:noFill/>
                </a:ln>
                <a:solidFill>
                  <a:srgbClr val="FFFFFF"/>
                </a:solidFill>
                <a:effectLst/>
                <a:uLnTx/>
                <a:uFillTx/>
                <a:latin typeface="Sharp Sans Display No1"/>
                <a:cs typeface="Sharp Sans Display No1"/>
              </a:rPr>
              <a:t>default,</a:t>
            </a:r>
            <a:r>
              <a:rPr kumimoji="0" sz="900" b="0" i="0" u="none" strike="noStrike" kern="0" cap="none" spc="-10" normalizeH="0" baseline="0" noProof="0" dirty="0">
                <a:ln>
                  <a:noFill/>
                </a:ln>
                <a:solidFill>
                  <a:srgbClr val="FFFFFF"/>
                </a:solidFill>
                <a:effectLst/>
                <a:uLnTx/>
                <a:uFillTx/>
                <a:latin typeface="Sharp Sans Display No1"/>
                <a:cs typeface="Sharp Sans Display No1"/>
              </a:rPr>
              <a:t> </a:t>
            </a:r>
            <a:r>
              <a:rPr kumimoji="0" sz="900" b="0" i="0" u="none" strike="noStrike" kern="0" cap="none" spc="-25" normalizeH="0" baseline="0" noProof="0" dirty="0">
                <a:ln>
                  <a:noFill/>
                </a:ln>
                <a:solidFill>
                  <a:srgbClr val="FFFFFF"/>
                </a:solidFill>
                <a:effectLst/>
                <a:uLnTx/>
                <a:uFillTx/>
                <a:latin typeface="Sharp Sans Display No1"/>
                <a:cs typeface="Sharp Sans Display No1"/>
              </a:rPr>
              <a:t>bankruptcy</a:t>
            </a:r>
            <a:r>
              <a:rPr kumimoji="0" sz="900" b="0" i="0" u="none" strike="noStrike" kern="0" cap="none" spc="-15"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or dilution</a:t>
            </a:r>
            <a:r>
              <a:rPr kumimoji="0" sz="900" b="0" i="0" u="none" strike="noStrike" kern="0" cap="none" spc="500"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of</a:t>
            </a:r>
            <a:r>
              <a:rPr kumimoji="0" sz="900" b="0" i="0" u="none" strike="noStrike" kern="0" cap="none" spc="-25" normalizeH="0" baseline="0" noProof="0" dirty="0">
                <a:ln>
                  <a:noFill/>
                </a:ln>
                <a:solidFill>
                  <a:srgbClr val="FFFFFF"/>
                </a:solidFill>
                <a:effectLst/>
                <a:uLnTx/>
                <a:uFillTx/>
                <a:latin typeface="Sharp Sans Display No1"/>
                <a:cs typeface="Sharp Sans Display No1"/>
              </a:rPr>
              <a:t> </a:t>
            </a:r>
            <a:r>
              <a:rPr kumimoji="0" sz="900" b="0" i="0" u="none" strike="noStrike" kern="0" cap="none" spc="0" normalizeH="0" baseline="0" noProof="0" dirty="0">
                <a:ln>
                  <a:noFill/>
                </a:ln>
                <a:solidFill>
                  <a:srgbClr val="FFFFFF"/>
                </a:solidFill>
                <a:effectLst/>
                <a:uLnTx/>
                <a:uFillTx/>
                <a:latin typeface="Sharp Sans Display No1"/>
                <a:cs typeface="Sharp Sans Display No1"/>
              </a:rPr>
              <a:t>the</a:t>
            </a:r>
            <a:r>
              <a:rPr kumimoji="0" sz="900" b="0" i="0" u="none" strike="noStrike" kern="0" cap="none" spc="-25" normalizeH="0" baseline="0" noProof="0" dirty="0">
                <a:ln>
                  <a:noFill/>
                </a:ln>
                <a:solidFill>
                  <a:srgbClr val="FFFFFF"/>
                </a:solidFill>
                <a:effectLst/>
                <a:uLnTx/>
                <a:uFillTx/>
                <a:latin typeface="Sharp Sans Display No1"/>
                <a:cs typeface="Sharp Sans Display No1"/>
              </a:rPr>
              <a:t>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value</a:t>
            </a:r>
            <a:r>
              <a:rPr kumimoji="0" sz="900" b="0" i="0" u="none" strike="noStrike" kern="0" cap="none" spc="-25"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of</a:t>
            </a:r>
            <a:r>
              <a:rPr kumimoji="0" sz="900" b="0" i="0" u="none" strike="noStrike" kern="0" cap="none" spc="-20" normalizeH="0" baseline="0" noProof="0" dirty="0">
                <a:ln>
                  <a:noFill/>
                </a:ln>
                <a:solidFill>
                  <a:srgbClr val="FFFFFF"/>
                </a:solidFill>
                <a:effectLst/>
                <a:uLnTx/>
                <a:uFillTx/>
                <a:latin typeface="Sharp Sans Display No1"/>
                <a:cs typeface="Sharp Sans Display No1"/>
              </a:rPr>
              <a:t> </a:t>
            </a:r>
            <a:r>
              <a:rPr kumimoji="0" sz="900" b="0" i="0" u="none" strike="noStrike" kern="0" cap="none" spc="0" normalizeH="0" baseline="0" noProof="0" dirty="0">
                <a:ln>
                  <a:noFill/>
                </a:ln>
                <a:solidFill>
                  <a:srgbClr val="FFFFFF"/>
                </a:solidFill>
                <a:effectLst/>
                <a:uLnTx/>
                <a:uFillTx/>
                <a:latin typeface="Sharp Sans Display No1"/>
                <a:cs typeface="Sharp Sans Display No1"/>
              </a:rPr>
              <a:t>a</a:t>
            </a:r>
            <a:r>
              <a:rPr kumimoji="0" sz="900" b="0" i="0" u="none" strike="noStrike" kern="0" cap="none" spc="-25"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Fund’s</a:t>
            </a:r>
            <a:r>
              <a:rPr kumimoji="0" sz="900" b="0" i="0" u="none" strike="noStrike" kern="0" cap="none" spc="-25"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holding</a:t>
            </a:r>
            <a:r>
              <a:rPr kumimoji="0" sz="900" b="0" i="0" u="none" strike="noStrike" kern="0" cap="none" spc="-25" normalizeH="0" baseline="0" noProof="0" dirty="0">
                <a:ln>
                  <a:noFill/>
                </a:ln>
                <a:solidFill>
                  <a:srgbClr val="FFFFFF"/>
                </a:solidFill>
                <a:effectLst/>
                <a:uLnTx/>
                <a:uFillTx/>
                <a:latin typeface="Sharp Sans Display No1"/>
                <a:cs typeface="Sharp Sans Display No1"/>
              </a:rPr>
              <a:t> </a:t>
            </a:r>
            <a:r>
              <a:rPr kumimoji="0" sz="900" b="0" i="0" u="none" strike="noStrike" kern="0" cap="none" spc="0" normalizeH="0" baseline="0" noProof="0" dirty="0">
                <a:ln>
                  <a:noFill/>
                </a:ln>
                <a:solidFill>
                  <a:srgbClr val="FFFFFF"/>
                </a:solidFill>
                <a:effectLst/>
                <a:uLnTx/>
                <a:uFillTx/>
                <a:latin typeface="Sharp Sans Display No1"/>
                <a:cs typeface="Sharp Sans Display No1"/>
              </a:rPr>
              <a:t>in</a:t>
            </a:r>
            <a:r>
              <a:rPr kumimoji="0" sz="900" b="0" i="0" u="none" strike="noStrike" kern="0" cap="none" spc="-20"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individual</a:t>
            </a:r>
            <a:r>
              <a:rPr kumimoji="0" sz="900" b="0" i="0" u="none" strike="noStrike" kern="0" cap="none" spc="-25" normalizeH="0" baseline="0" noProof="0" dirty="0">
                <a:ln>
                  <a:noFill/>
                </a:ln>
                <a:solidFill>
                  <a:srgbClr val="FFFFFF"/>
                </a:solidFill>
                <a:effectLst/>
                <a:uLnTx/>
                <a:uFillTx/>
                <a:latin typeface="Sharp Sans Display No1"/>
                <a:cs typeface="Sharp Sans Display No1"/>
              </a:rPr>
              <a:t> </a:t>
            </a:r>
            <a:r>
              <a:rPr kumimoji="0" sz="900" b="0" i="0" u="none" strike="noStrike" kern="0" cap="none" spc="-20" normalizeH="0" baseline="0" noProof="0" dirty="0">
                <a:ln>
                  <a:noFill/>
                </a:ln>
                <a:solidFill>
                  <a:srgbClr val="FFFFFF"/>
                </a:solidFill>
                <a:effectLst/>
                <a:uLnTx/>
                <a:uFillTx/>
                <a:latin typeface="Sharp Sans Display No1"/>
                <a:cs typeface="Sharp Sans Display No1"/>
              </a:rPr>
              <a:t>assets</a:t>
            </a:r>
            <a:r>
              <a:rPr kumimoji="0" sz="900" b="0" i="0" u="none" strike="noStrike" kern="0" cap="none" spc="-25" normalizeH="0" baseline="0" noProof="0" dirty="0">
                <a:ln>
                  <a:noFill/>
                </a:ln>
                <a:solidFill>
                  <a:srgbClr val="FFFFFF"/>
                </a:solidFill>
                <a:effectLst/>
                <a:uLnTx/>
                <a:uFillTx/>
                <a:latin typeface="Sharp Sans Display No1"/>
                <a:cs typeface="Sharp Sans Display No1"/>
              </a:rPr>
              <a:t> </a:t>
            </a:r>
            <a:r>
              <a:rPr kumimoji="0" sz="900" b="0" i="0" u="none" strike="noStrike" kern="0" cap="none" spc="0" normalizeH="0" baseline="0" noProof="0" dirty="0">
                <a:ln>
                  <a:noFill/>
                </a:ln>
                <a:solidFill>
                  <a:srgbClr val="FFFFFF"/>
                </a:solidFill>
                <a:effectLst/>
                <a:uLnTx/>
                <a:uFillTx/>
                <a:latin typeface="Sharp Sans Display No1"/>
                <a:cs typeface="Sharp Sans Display No1"/>
              </a:rPr>
              <a:t>is</a:t>
            </a:r>
            <a:r>
              <a:rPr kumimoji="0" sz="900" b="0" i="0" u="none" strike="noStrike" kern="0" cap="none" spc="-20"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higher</a:t>
            </a:r>
            <a:r>
              <a:rPr kumimoji="0" sz="900" b="0" i="0" u="none" strike="noStrike" kern="0" cap="none" spc="500" normalizeH="0" baseline="0" noProof="0" dirty="0">
                <a:ln>
                  <a:noFill/>
                </a:ln>
                <a:solidFill>
                  <a:srgbClr val="FFFFFF"/>
                </a:solidFill>
                <a:effectLst/>
                <a:uLnTx/>
                <a:uFillTx/>
                <a:latin typeface="Sharp Sans Display No1"/>
                <a:cs typeface="Sharp Sans Display No1"/>
              </a:rPr>
              <a:t> </a:t>
            </a:r>
            <a:r>
              <a:rPr kumimoji="0" sz="900" b="0" i="0" u="none" strike="noStrike" kern="0" cap="none" spc="0" normalizeH="0" baseline="0" noProof="0" dirty="0">
                <a:ln>
                  <a:noFill/>
                </a:ln>
                <a:solidFill>
                  <a:srgbClr val="FFFFFF"/>
                </a:solidFill>
                <a:effectLst/>
                <a:uLnTx/>
                <a:uFillTx/>
                <a:latin typeface="Sharp Sans Display No1"/>
                <a:cs typeface="Sharp Sans Display No1"/>
              </a:rPr>
              <a:t>than</a:t>
            </a:r>
            <a:r>
              <a:rPr kumimoji="0" sz="900" b="0" i="0" u="none" strike="noStrike" kern="0" cap="none" spc="-20" normalizeH="0" baseline="0" noProof="0" dirty="0">
                <a:ln>
                  <a:noFill/>
                </a:ln>
                <a:solidFill>
                  <a:srgbClr val="FFFFFF"/>
                </a:solidFill>
                <a:effectLst/>
                <a:uLnTx/>
                <a:uFillTx/>
                <a:latin typeface="Sharp Sans Display No1"/>
                <a:cs typeface="Sharp Sans Display No1"/>
              </a:rPr>
              <a:t> </a:t>
            </a:r>
            <a:r>
              <a:rPr kumimoji="0" sz="900" b="0" i="0" u="none" strike="noStrike" kern="0" cap="none" spc="-35" normalizeH="0" baseline="0" noProof="0" dirty="0">
                <a:ln>
                  <a:noFill/>
                </a:ln>
                <a:solidFill>
                  <a:srgbClr val="FFFFFF"/>
                </a:solidFill>
                <a:effectLst/>
                <a:uLnTx/>
                <a:uFillTx/>
                <a:latin typeface="Sharp Sans Display No1"/>
                <a:cs typeface="Sharp Sans Display No1"/>
              </a:rPr>
              <a:t>for</a:t>
            </a:r>
            <a:r>
              <a:rPr kumimoji="0" sz="900" b="0" i="0" u="none" strike="noStrike" kern="0" cap="none" spc="-20"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public</a:t>
            </a:r>
            <a:r>
              <a:rPr kumimoji="0" sz="900" b="0" i="0" u="none" strike="noStrike" kern="0" cap="none" spc="-20" normalizeH="0" baseline="0" noProof="0" dirty="0">
                <a:ln>
                  <a:noFill/>
                </a:ln>
                <a:solidFill>
                  <a:srgbClr val="FFFFFF"/>
                </a:solidFill>
                <a:effectLst/>
                <a:uLnTx/>
                <a:uFillTx/>
                <a:latin typeface="Sharp Sans Display No1"/>
                <a:cs typeface="Sharp Sans Display No1"/>
              </a:rPr>
              <a:t> market</a:t>
            </a:r>
            <a:r>
              <a:rPr kumimoji="0" sz="900" b="0" i="0" u="none" strike="noStrike" kern="0" cap="none" spc="-15" normalizeH="0" baseline="0" noProof="0" dirty="0">
                <a:ln>
                  <a:noFill/>
                </a:ln>
                <a:solidFill>
                  <a:srgbClr val="FFFFFF"/>
                </a:solidFill>
                <a:effectLst/>
                <a:uLnTx/>
                <a:uFillTx/>
                <a:latin typeface="Sharp Sans Display No1"/>
                <a:cs typeface="Sharp Sans Display No1"/>
              </a:rPr>
              <a:t> </a:t>
            </a:r>
            <a:r>
              <a:rPr kumimoji="0" sz="900" b="0" i="0" u="none" strike="noStrike" kern="0" cap="none" spc="-10" normalizeH="0" baseline="0" noProof="0" dirty="0">
                <a:ln>
                  <a:noFill/>
                </a:ln>
                <a:solidFill>
                  <a:srgbClr val="FFFFFF"/>
                </a:solidFill>
                <a:effectLst/>
                <a:uLnTx/>
                <a:uFillTx/>
                <a:latin typeface="Sharp Sans Display No1"/>
                <a:cs typeface="Sharp Sans Display No1"/>
              </a:rPr>
              <a:t>assets.</a:t>
            </a:r>
            <a:endParaRPr kumimoji="0" sz="900" b="0" i="0" u="none" strike="noStrike" kern="0" cap="none" spc="0" normalizeH="0" baseline="0" noProof="0" dirty="0">
              <a:ln>
                <a:noFill/>
              </a:ln>
              <a:solidFill>
                <a:sysClr val="windowText" lastClr="000000"/>
              </a:solidFill>
              <a:effectLst/>
              <a:uLnTx/>
              <a:uFillTx/>
              <a:latin typeface="Sharp Sans Display No1"/>
              <a:cs typeface="Sharp Sans Display No1"/>
            </a:endParaRPr>
          </a:p>
        </p:txBody>
      </p:sp>
      <p:pic>
        <p:nvPicPr>
          <p:cNvPr id="8" name="object 8"/>
          <p:cNvPicPr/>
          <p:nvPr/>
        </p:nvPicPr>
        <p:blipFill>
          <a:blip r:embed="rId3" cstate="print"/>
          <a:stretch>
            <a:fillRect/>
          </a:stretch>
        </p:blipFill>
        <p:spPr>
          <a:xfrm>
            <a:off x="8380171" y="277663"/>
            <a:ext cx="2339997" cy="1799996"/>
          </a:xfrm>
          <a:prstGeom prst="rect">
            <a:avLst/>
          </a:prstGeom>
        </p:spPr>
      </p:pic>
      <p:grpSp>
        <p:nvGrpSpPr>
          <p:cNvPr id="9" name="object 9"/>
          <p:cNvGrpSpPr/>
          <p:nvPr/>
        </p:nvGrpSpPr>
        <p:grpSpPr>
          <a:xfrm>
            <a:off x="393700" y="6697053"/>
            <a:ext cx="2291715" cy="382270"/>
            <a:chOff x="539996" y="6638154"/>
            <a:chExt cx="2291715" cy="382270"/>
          </a:xfrm>
        </p:grpSpPr>
        <p:sp>
          <p:nvSpPr>
            <p:cNvPr id="10" name="object 10"/>
            <p:cNvSpPr/>
            <p:nvPr/>
          </p:nvSpPr>
          <p:spPr>
            <a:xfrm>
              <a:off x="539996" y="6638154"/>
              <a:ext cx="382270" cy="382270"/>
            </a:xfrm>
            <a:custGeom>
              <a:avLst/>
              <a:gdLst/>
              <a:ahLst/>
              <a:cxnLst/>
              <a:rect l="l" t="t" r="r" b="b"/>
              <a:pathLst>
                <a:path w="382269" h="382270">
                  <a:moveTo>
                    <a:pt x="190931" y="0"/>
                  </a:moveTo>
                  <a:lnTo>
                    <a:pt x="147153" y="5041"/>
                  </a:lnTo>
                  <a:lnTo>
                    <a:pt x="106965" y="19404"/>
                  </a:lnTo>
                  <a:lnTo>
                    <a:pt x="71513" y="41940"/>
                  </a:lnTo>
                  <a:lnTo>
                    <a:pt x="41945" y="71506"/>
                  </a:lnTo>
                  <a:lnTo>
                    <a:pt x="19406" y="106954"/>
                  </a:lnTo>
                  <a:lnTo>
                    <a:pt x="5042" y="147141"/>
                  </a:lnTo>
                  <a:lnTo>
                    <a:pt x="0" y="190919"/>
                  </a:lnTo>
                  <a:lnTo>
                    <a:pt x="5042" y="234697"/>
                  </a:lnTo>
                  <a:lnTo>
                    <a:pt x="19406" y="274885"/>
                  </a:lnTo>
                  <a:lnTo>
                    <a:pt x="41945" y="310336"/>
                  </a:lnTo>
                  <a:lnTo>
                    <a:pt x="71513" y="339905"/>
                  </a:lnTo>
                  <a:lnTo>
                    <a:pt x="106965" y="362444"/>
                  </a:lnTo>
                  <a:lnTo>
                    <a:pt x="147153" y="376808"/>
                  </a:lnTo>
                  <a:lnTo>
                    <a:pt x="190931" y="381850"/>
                  </a:lnTo>
                  <a:lnTo>
                    <a:pt x="234710" y="376808"/>
                  </a:lnTo>
                  <a:lnTo>
                    <a:pt x="274898" y="362444"/>
                  </a:lnTo>
                  <a:lnTo>
                    <a:pt x="310349" y="339905"/>
                  </a:lnTo>
                  <a:lnTo>
                    <a:pt x="339917" y="310336"/>
                  </a:lnTo>
                  <a:lnTo>
                    <a:pt x="362456" y="274885"/>
                  </a:lnTo>
                  <a:lnTo>
                    <a:pt x="376820" y="234697"/>
                  </a:lnTo>
                  <a:lnTo>
                    <a:pt x="381863" y="190919"/>
                  </a:lnTo>
                  <a:lnTo>
                    <a:pt x="376820" y="147141"/>
                  </a:lnTo>
                  <a:lnTo>
                    <a:pt x="362456" y="106954"/>
                  </a:lnTo>
                  <a:lnTo>
                    <a:pt x="339917" y="71506"/>
                  </a:lnTo>
                  <a:lnTo>
                    <a:pt x="310349" y="41940"/>
                  </a:lnTo>
                  <a:lnTo>
                    <a:pt x="274898" y="19404"/>
                  </a:lnTo>
                  <a:lnTo>
                    <a:pt x="234710" y="5041"/>
                  </a:lnTo>
                  <a:lnTo>
                    <a:pt x="190931" y="0"/>
                  </a:lnTo>
                  <a:close/>
                </a:path>
              </a:pathLst>
            </a:custGeom>
            <a:solidFill>
              <a:srgbClr val="0057A4"/>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p:cNvSpPr/>
            <p:nvPr/>
          </p:nvSpPr>
          <p:spPr>
            <a:xfrm>
              <a:off x="921853" y="6638154"/>
              <a:ext cx="382270" cy="382270"/>
            </a:xfrm>
            <a:custGeom>
              <a:avLst/>
              <a:gdLst/>
              <a:ahLst/>
              <a:cxnLst/>
              <a:rect l="l" t="t" r="r" b="b"/>
              <a:pathLst>
                <a:path w="382269" h="382270">
                  <a:moveTo>
                    <a:pt x="190931" y="0"/>
                  </a:moveTo>
                  <a:lnTo>
                    <a:pt x="147153" y="5041"/>
                  </a:lnTo>
                  <a:lnTo>
                    <a:pt x="106965" y="19404"/>
                  </a:lnTo>
                  <a:lnTo>
                    <a:pt x="71513" y="41940"/>
                  </a:lnTo>
                  <a:lnTo>
                    <a:pt x="41945" y="71506"/>
                  </a:lnTo>
                  <a:lnTo>
                    <a:pt x="19406" y="106954"/>
                  </a:lnTo>
                  <a:lnTo>
                    <a:pt x="5042" y="147141"/>
                  </a:lnTo>
                  <a:lnTo>
                    <a:pt x="0" y="190919"/>
                  </a:lnTo>
                  <a:lnTo>
                    <a:pt x="5042" y="234697"/>
                  </a:lnTo>
                  <a:lnTo>
                    <a:pt x="19406" y="274885"/>
                  </a:lnTo>
                  <a:lnTo>
                    <a:pt x="41945" y="310336"/>
                  </a:lnTo>
                  <a:lnTo>
                    <a:pt x="71513" y="339905"/>
                  </a:lnTo>
                  <a:lnTo>
                    <a:pt x="106965" y="362444"/>
                  </a:lnTo>
                  <a:lnTo>
                    <a:pt x="147153" y="376808"/>
                  </a:lnTo>
                  <a:lnTo>
                    <a:pt x="190931" y="381850"/>
                  </a:lnTo>
                  <a:lnTo>
                    <a:pt x="234710" y="376808"/>
                  </a:lnTo>
                  <a:lnTo>
                    <a:pt x="274898" y="362444"/>
                  </a:lnTo>
                  <a:lnTo>
                    <a:pt x="310349" y="339905"/>
                  </a:lnTo>
                  <a:lnTo>
                    <a:pt x="339917" y="310336"/>
                  </a:lnTo>
                  <a:lnTo>
                    <a:pt x="362456" y="274885"/>
                  </a:lnTo>
                  <a:lnTo>
                    <a:pt x="376820" y="234697"/>
                  </a:lnTo>
                  <a:lnTo>
                    <a:pt x="381863" y="190919"/>
                  </a:lnTo>
                  <a:lnTo>
                    <a:pt x="376820" y="147141"/>
                  </a:lnTo>
                  <a:lnTo>
                    <a:pt x="362456" y="106954"/>
                  </a:lnTo>
                  <a:lnTo>
                    <a:pt x="339917" y="71506"/>
                  </a:lnTo>
                  <a:lnTo>
                    <a:pt x="310349" y="41940"/>
                  </a:lnTo>
                  <a:lnTo>
                    <a:pt x="274898" y="19404"/>
                  </a:lnTo>
                  <a:lnTo>
                    <a:pt x="234710" y="5041"/>
                  </a:lnTo>
                  <a:lnTo>
                    <a:pt x="190931" y="0"/>
                  </a:lnTo>
                  <a:close/>
                </a:path>
              </a:pathLst>
            </a:custGeom>
            <a:solidFill>
              <a:srgbClr val="3CBCD9"/>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2" name="object 12"/>
            <p:cNvSpPr/>
            <p:nvPr/>
          </p:nvSpPr>
          <p:spPr>
            <a:xfrm>
              <a:off x="1303710" y="6638154"/>
              <a:ext cx="382270" cy="382270"/>
            </a:xfrm>
            <a:custGeom>
              <a:avLst/>
              <a:gdLst/>
              <a:ahLst/>
              <a:cxnLst/>
              <a:rect l="l" t="t" r="r" b="b"/>
              <a:pathLst>
                <a:path w="382269" h="382270">
                  <a:moveTo>
                    <a:pt x="190931" y="0"/>
                  </a:moveTo>
                  <a:lnTo>
                    <a:pt x="147153" y="5041"/>
                  </a:lnTo>
                  <a:lnTo>
                    <a:pt x="106965" y="19404"/>
                  </a:lnTo>
                  <a:lnTo>
                    <a:pt x="71513" y="41940"/>
                  </a:lnTo>
                  <a:lnTo>
                    <a:pt x="41945" y="71506"/>
                  </a:lnTo>
                  <a:lnTo>
                    <a:pt x="19406" y="106954"/>
                  </a:lnTo>
                  <a:lnTo>
                    <a:pt x="5042" y="147141"/>
                  </a:lnTo>
                  <a:lnTo>
                    <a:pt x="0" y="190919"/>
                  </a:lnTo>
                  <a:lnTo>
                    <a:pt x="5042" y="234697"/>
                  </a:lnTo>
                  <a:lnTo>
                    <a:pt x="19406" y="274885"/>
                  </a:lnTo>
                  <a:lnTo>
                    <a:pt x="41945" y="310336"/>
                  </a:lnTo>
                  <a:lnTo>
                    <a:pt x="71513" y="339905"/>
                  </a:lnTo>
                  <a:lnTo>
                    <a:pt x="106965" y="362444"/>
                  </a:lnTo>
                  <a:lnTo>
                    <a:pt x="147153" y="376808"/>
                  </a:lnTo>
                  <a:lnTo>
                    <a:pt x="190931" y="381850"/>
                  </a:lnTo>
                  <a:lnTo>
                    <a:pt x="234710" y="376808"/>
                  </a:lnTo>
                  <a:lnTo>
                    <a:pt x="274898" y="362444"/>
                  </a:lnTo>
                  <a:lnTo>
                    <a:pt x="310349" y="339905"/>
                  </a:lnTo>
                  <a:lnTo>
                    <a:pt x="339917" y="310336"/>
                  </a:lnTo>
                  <a:lnTo>
                    <a:pt x="362456" y="274885"/>
                  </a:lnTo>
                  <a:lnTo>
                    <a:pt x="376820" y="234697"/>
                  </a:lnTo>
                  <a:lnTo>
                    <a:pt x="381863" y="190919"/>
                  </a:lnTo>
                  <a:lnTo>
                    <a:pt x="376820" y="147141"/>
                  </a:lnTo>
                  <a:lnTo>
                    <a:pt x="362456" y="106954"/>
                  </a:lnTo>
                  <a:lnTo>
                    <a:pt x="339917" y="71506"/>
                  </a:lnTo>
                  <a:lnTo>
                    <a:pt x="310349" y="41940"/>
                  </a:lnTo>
                  <a:lnTo>
                    <a:pt x="274898" y="19404"/>
                  </a:lnTo>
                  <a:lnTo>
                    <a:pt x="234710" y="5041"/>
                  </a:lnTo>
                  <a:lnTo>
                    <a:pt x="190931" y="0"/>
                  </a:lnTo>
                  <a:close/>
                </a:path>
              </a:pathLst>
            </a:custGeom>
            <a:solidFill>
              <a:srgbClr val="B5B8C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3" name="object 13"/>
            <p:cNvSpPr/>
            <p:nvPr/>
          </p:nvSpPr>
          <p:spPr>
            <a:xfrm>
              <a:off x="2449282" y="6638154"/>
              <a:ext cx="382270" cy="382270"/>
            </a:xfrm>
            <a:custGeom>
              <a:avLst/>
              <a:gdLst/>
              <a:ahLst/>
              <a:cxnLst/>
              <a:rect l="l" t="t" r="r" b="b"/>
              <a:pathLst>
                <a:path w="382269" h="382270">
                  <a:moveTo>
                    <a:pt x="190931" y="0"/>
                  </a:moveTo>
                  <a:lnTo>
                    <a:pt x="147153" y="5041"/>
                  </a:lnTo>
                  <a:lnTo>
                    <a:pt x="106965" y="19404"/>
                  </a:lnTo>
                  <a:lnTo>
                    <a:pt x="71513" y="41940"/>
                  </a:lnTo>
                  <a:lnTo>
                    <a:pt x="41945" y="71506"/>
                  </a:lnTo>
                  <a:lnTo>
                    <a:pt x="19406" y="106954"/>
                  </a:lnTo>
                  <a:lnTo>
                    <a:pt x="5042" y="147141"/>
                  </a:lnTo>
                  <a:lnTo>
                    <a:pt x="0" y="190919"/>
                  </a:lnTo>
                  <a:lnTo>
                    <a:pt x="5042" y="234697"/>
                  </a:lnTo>
                  <a:lnTo>
                    <a:pt x="19406" y="274885"/>
                  </a:lnTo>
                  <a:lnTo>
                    <a:pt x="41945" y="310336"/>
                  </a:lnTo>
                  <a:lnTo>
                    <a:pt x="71513" y="339905"/>
                  </a:lnTo>
                  <a:lnTo>
                    <a:pt x="106965" y="362444"/>
                  </a:lnTo>
                  <a:lnTo>
                    <a:pt x="147153" y="376808"/>
                  </a:lnTo>
                  <a:lnTo>
                    <a:pt x="190931" y="381850"/>
                  </a:lnTo>
                  <a:lnTo>
                    <a:pt x="234710" y="376808"/>
                  </a:lnTo>
                  <a:lnTo>
                    <a:pt x="274898" y="362444"/>
                  </a:lnTo>
                  <a:lnTo>
                    <a:pt x="310349" y="339905"/>
                  </a:lnTo>
                  <a:lnTo>
                    <a:pt x="339917" y="310336"/>
                  </a:lnTo>
                  <a:lnTo>
                    <a:pt x="362456" y="274885"/>
                  </a:lnTo>
                  <a:lnTo>
                    <a:pt x="376820" y="234697"/>
                  </a:lnTo>
                  <a:lnTo>
                    <a:pt x="381863" y="190919"/>
                  </a:lnTo>
                  <a:lnTo>
                    <a:pt x="376820" y="147141"/>
                  </a:lnTo>
                  <a:lnTo>
                    <a:pt x="362456" y="106954"/>
                  </a:lnTo>
                  <a:lnTo>
                    <a:pt x="339917" y="71506"/>
                  </a:lnTo>
                  <a:lnTo>
                    <a:pt x="310349" y="41940"/>
                  </a:lnTo>
                  <a:lnTo>
                    <a:pt x="274898" y="19404"/>
                  </a:lnTo>
                  <a:lnTo>
                    <a:pt x="234710" y="5041"/>
                  </a:lnTo>
                  <a:lnTo>
                    <a:pt x="190931" y="0"/>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3640</TotalTime>
  <Words>1644</Words>
  <Application>Microsoft Office PowerPoint</Application>
  <PresentationFormat>Custom</PresentationFormat>
  <Paragraphs>111</Paragraphs>
  <Slides>3</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vt:i4>
      </vt:variant>
    </vt:vector>
  </HeadingPairs>
  <TitlesOfParts>
    <vt:vector size="10" baseType="lpstr">
      <vt:lpstr>Aptos</vt:lpstr>
      <vt:lpstr>Arial</vt:lpstr>
      <vt:lpstr>Calibri</vt:lpstr>
      <vt:lpstr>Sharp Sans Display No1</vt:lpstr>
      <vt:lpstr>Sharp Sans Display No1 Black</vt:lpstr>
      <vt:lpstr>Sharp Sans Display No1 Semibold</vt:lpstr>
      <vt:lpstr>Office Theme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Adobe InDesign 20.0 (Macintosh)</dc:creator>
  <cp:lastModifiedBy>Fergus Naughton</cp:lastModifiedBy>
  <cp:revision>4</cp:revision>
  <dcterms:created xsi:type="dcterms:W3CDTF">2026-04-19T09:21:15Z</dcterms:created>
  <dcterms:modified xsi:type="dcterms:W3CDTF">2026-08-03T16:04:25Z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2025-04-02T00:00:00Z</vt:filetime>
  </property>
  <property fmtid="{D5CDD505-2E9C-101B-9397-08002B2CF9AE}" pid="3" name="Creator">
    <vt:lpwstr>Adobe InDesign 20.0 (Macintosh)</vt:lpwstr>
  </property>
  <property fmtid="{D5CDD505-2E9C-101B-9397-08002B2CF9AE}" pid="4" name="LastSaved">
    <vt:filetime>2026-04-19T00:00:00Z</vt:filetime>
  </property>
  <property fmtid="{D5CDD505-2E9C-101B-9397-08002B2CF9AE}" pid="5" name="Producer">
    <vt:lpwstr>Adobe PDF Library 17.0</vt:lpwstr>
  </property>
  <property fmtid="{D5CDD505-2E9C-101B-9397-08002B2CF9AE}" pid="6" name="MSIP_Label_daedb74c-5c9d-4922-8c2a-58c941882563_Enabled">
    <vt:lpwstr>true</vt:lpwstr>
  </property>
  <property fmtid="{D5CDD505-2E9C-101B-9397-08002B2CF9AE}" pid="7" name="MSIP_Label_daedb74c-5c9d-4922-8c2a-58c941882563_SetDate">
    <vt:lpwstr>2026-04-19T09:21:35Z</vt:lpwstr>
  </property>
  <property fmtid="{D5CDD505-2E9C-101B-9397-08002B2CF9AE}" pid="8" name="MSIP_Label_daedb74c-5c9d-4922-8c2a-58c941882563_Method">
    <vt:lpwstr>Privileged</vt:lpwstr>
  </property>
  <property fmtid="{D5CDD505-2E9C-101B-9397-08002B2CF9AE}" pid="9" name="MSIP_Label_daedb74c-5c9d-4922-8c2a-58c941882563_Name">
    <vt:lpwstr>Internal</vt:lpwstr>
  </property>
  <property fmtid="{D5CDD505-2E9C-101B-9397-08002B2CF9AE}" pid="10" name="MSIP_Label_daedb74c-5c9d-4922-8c2a-58c941882563_SiteId">
    <vt:lpwstr>27b2553d-4a89-4c74-88e1-d1d590624294</vt:lpwstr>
  </property>
  <property fmtid="{D5CDD505-2E9C-101B-9397-08002B2CF9AE}" pid="11" name="MSIP_Label_daedb74c-5c9d-4922-8c2a-58c941882563_ActionId">
    <vt:lpwstr>c8b716a6-276a-4b84-b8c5-706347aaddf5</vt:lpwstr>
  </property>
  <property fmtid="{D5CDD505-2E9C-101B-9397-08002B2CF9AE}" pid="12" name="MSIP_Label_daedb74c-5c9d-4922-8c2a-58c941882563_ContentBits">
    <vt:lpwstr>0</vt:lpwstr>
  </property>
  <property fmtid="{D5CDD505-2E9C-101B-9397-08002B2CF9AE}" pid="13" name="MSIP_Label_daedb74c-5c9d-4922-8c2a-58c941882563_Tag">
    <vt:lpwstr>10, 0, 1, 1</vt:lpwstr>
  </property>
</Properties>
</file>